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2"/>
  </p:notesMasterIdLst>
  <p:sldIdLst>
    <p:sldId id="256" r:id="rId2"/>
    <p:sldId id="258" r:id="rId3"/>
    <p:sldId id="275" r:id="rId4"/>
    <p:sldId id="276" r:id="rId5"/>
    <p:sldId id="257" r:id="rId6"/>
    <p:sldId id="259" r:id="rId7"/>
    <p:sldId id="260" r:id="rId8"/>
    <p:sldId id="261" r:id="rId9"/>
    <p:sldId id="262" r:id="rId10"/>
    <p:sldId id="263" r:id="rId11"/>
    <p:sldId id="277" r:id="rId12"/>
    <p:sldId id="282" r:id="rId13"/>
    <p:sldId id="264" r:id="rId14"/>
    <p:sldId id="265" r:id="rId15"/>
    <p:sldId id="267" r:id="rId16"/>
    <p:sldId id="268" r:id="rId17"/>
    <p:sldId id="278" r:id="rId18"/>
    <p:sldId id="270" r:id="rId19"/>
    <p:sldId id="266" r:id="rId20"/>
    <p:sldId id="269" r:id="rId21"/>
    <p:sldId id="271" r:id="rId22"/>
    <p:sldId id="280" r:id="rId23"/>
    <p:sldId id="284" r:id="rId24"/>
    <p:sldId id="281" r:id="rId25"/>
    <p:sldId id="285" r:id="rId26"/>
    <p:sldId id="289" r:id="rId27"/>
    <p:sldId id="290" r:id="rId28"/>
    <p:sldId id="283" r:id="rId29"/>
    <p:sldId id="286" r:id="rId30"/>
    <p:sldId id="287" r:id="rId31"/>
    <p:sldId id="288" r:id="rId32"/>
    <p:sldId id="291" r:id="rId33"/>
    <p:sldId id="292" r:id="rId34"/>
    <p:sldId id="293" r:id="rId35"/>
    <p:sldId id="294" r:id="rId36"/>
    <p:sldId id="295" r:id="rId37"/>
    <p:sldId id="296" r:id="rId38"/>
    <p:sldId id="299" r:id="rId39"/>
    <p:sldId id="297" r:id="rId40"/>
    <p:sldId id="298" r:id="rId41"/>
    <p:sldId id="300" r:id="rId42"/>
    <p:sldId id="301" r:id="rId43"/>
    <p:sldId id="302" r:id="rId44"/>
    <p:sldId id="303" r:id="rId45"/>
    <p:sldId id="305" r:id="rId46"/>
    <p:sldId id="304" r:id="rId47"/>
    <p:sldId id="306" r:id="rId48"/>
    <p:sldId id="307" r:id="rId49"/>
    <p:sldId id="308" r:id="rId50"/>
    <p:sldId id="309" r:id="rId5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7" autoAdjust="0"/>
    <p:restoredTop sz="94660"/>
  </p:normalViewPr>
  <p:slideViewPr>
    <p:cSldViewPr snapToGrid="0">
      <p:cViewPr>
        <p:scale>
          <a:sx n="75" d="100"/>
          <a:sy n="75" d="100"/>
        </p:scale>
        <p:origin x="420" y="-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6:41.18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22966,'6'0'6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5:11.91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24575,'2'69'0,"3"-20"0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6:48.46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7 6 24575,'-7'-6'0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4:57.282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64 24575,'4'0'0,"2"-4"0,-1-6 0,-1-4 0,-1-4 0,-1 0-8191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7:00.42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2 1238 23210,'0'25'-6826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1-29T16:07:43.424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2635 23227,'-1'5'-17,"1"20"-6809</inkml:trace>
</inkml:ink>
</file>

<file path=ppt/media/image1.jpeg>
</file>

<file path=ppt/media/image10.sv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gif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FE28CE-5B8A-4C08-A0E0-1E593529C254}" type="datetimeFigureOut">
              <a:rPr lang="en-IN" smtClean="0"/>
              <a:t>29-01-2025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C951A-FADB-49FD-BE4E-AA2564C708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6846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C951A-FADB-49FD-BE4E-AA2564C70803}" type="slidenum">
              <a:rPr lang="en-IN" smtClean="0"/>
              <a:t>37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3138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6DC04E-0E10-3AC8-0EEE-7F63C15568A3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04662" y="6642100"/>
            <a:ext cx="6111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SLB-Private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ermentationwineblog.com/2012/01/the-five-pillars-of-a-consumer-driven-wine-market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bacademies.org/articles/academiaindustry-partnerships-to-develop-cloud-computing-skills-for-students-a-case-study-from-aws-academy-10324.html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book-phone-telephone-communication-159880/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42.png"/><Relationship Id="rId3" Type="http://schemas.openxmlformats.org/officeDocument/2006/relationships/image" Target="../media/image37.png"/><Relationship Id="rId7" Type="http://schemas.openxmlformats.org/officeDocument/2006/relationships/image" Target="../media/image39.png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41.png"/><Relationship Id="rId5" Type="http://schemas.openxmlformats.org/officeDocument/2006/relationships/image" Target="../media/image38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4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hyperlink" Target="https://openclipart.org/detail/215108/monitor-silver-with-keyboard-pc-by-keistutis" TargetMode="External"/><Relationship Id="rId7" Type="http://schemas.openxmlformats.org/officeDocument/2006/relationships/hyperlink" Target="https://www.publicdomainpictures.net/en/view-image.php?image=280716&amp;picture=software-updat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hyperlink" Target="http://pixabay.com/en/computer-database-network-server-156948/" TargetMode="External"/><Relationship Id="rId4" Type="http://schemas.openxmlformats.org/officeDocument/2006/relationships/image" Target="../media/image6.png"/><Relationship Id="rId9" Type="http://schemas.openxmlformats.org/officeDocument/2006/relationships/hyperlink" Target="https://www.thebluediamondgallery.com/handwriting/c/cost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vgsilh.com/image/304881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D36C-B19D-72DA-441F-B6A1CE07BE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924898"/>
            <a:ext cx="8825658" cy="2504102"/>
          </a:xfrm>
        </p:spPr>
        <p:txBody>
          <a:bodyPr/>
          <a:lstStyle/>
          <a:p>
            <a:r>
              <a:rPr lang="en-IN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Computing Concepts</a:t>
            </a:r>
          </a:p>
        </p:txBody>
      </p:sp>
    </p:spTree>
    <p:extLst>
      <p:ext uri="{BB962C8B-B14F-4D97-AF65-F5344CB8AC3E}">
        <p14:creationId xmlns:p14="http://schemas.microsoft.com/office/powerpoint/2010/main" val="3092892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B3EF4D6-026A-4D52-B916-967329EE3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4DB4846F-6AA5-4DB3-9581-D95F22BD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21010068">
            <a:off x="8490951" y="1797517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54EC22E-2292-4292-A80B-E81DF64BF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80041"/>
            <a:ext cx="12192000" cy="5077959"/>
          </a:xfrm>
          <a:custGeom>
            <a:avLst/>
            <a:gdLst>
              <a:gd name="connsiteX0" fmla="*/ 12192000 w 12192000"/>
              <a:gd name="connsiteY0" fmla="*/ 0 h 5077959"/>
              <a:gd name="connsiteX1" fmla="*/ 12192000 w 12192000"/>
              <a:gd name="connsiteY1" fmla="*/ 1972152 h 5077959"/>
              <a:gd name="connsiteX2" fmla="*/ 12192000 w 12192000"/>
              <a:gd name="connsiteY2" fmla="*/ 2361342 h 5077959"/>
              <a:gd name="connsiteX3" fmla="*/ 12192000 w 12192000"/>
              <a:gd name="connsiteY3" fmla="*/ 5077959 h 5077959"/>
              <a:gd name="connsiteX4" fmla="*/ 0 w 12192000"/>
              <a:gd name="connsiteY4" fmla="*/ 5077959 h 5077959"/>
              <a:gd name="connsiteX5" fmla="*/ 0 w 12192000"/>
              <a:gd name="connsiteY5" fmla="*/ 2361342 h 5077959"/>
              <a:gd name="connsiteX6" fmla="*/ 0 w 12192000"/>
              <a:gd name="connsiteY6" fmla="*/ 1972152 h 5077959"/>
              <a:gd name="connsiteX7" fmla="*/ 0 w 12192000"/>
              <a:gd name="connsiteY7" fmla="*/ 12515 h 5077959"/>
              <a:gd name="connsiteX8" fmla="*/ 108623 w 12192000"/>
              <a:gd name="connsiteY8" fmla="*/ 29540 h 5077959"/>
              <a:gd name="connsiteX9" fmla="*/ 300195 w 12192000"/>
              <a:gd name="connsiteY9" fmla="*/ 56163 h 5077959"/>
              <a:gd name="connsiteX10" fmla="*/ 527528 w 12192000"/>
              <a:gd name="connsiteY10" fmla="*/ 88041 h 5077959"/>
              <a:gd name="connsiteX11" fmla="*/ 779127 w 12192000"/>
              <a:gd name="connsiteY11" fmla="*/ 121671 h 5077959"/>
              <a:gd name="connsiteX12" fmla="*/ 1062654 w 12192000"/>
              <a:gd name="connsiteY12" fmla="*/ 157052 h 5077959"/>
              <a:gd name="connsiteX13" fmla="*/ 1371726 w 12192000"/>
              <a:gd name="connsiteY13" fmla="*/ 194535 h 5077959"/>
              <a:gd name="connsiteX14" fmla="*/ 1707616 w 12192000"/>
              <a:gd name="connsiteY14" fmla="*/ 232018 h 5077959"/>
              <a:gd name="connsiteX15" fmla="*/ 2065219 w 12192000"/>
              <a:gd name="connsiteY15" fmla="*/ 270201 h 5077959"/>
              <a:gd name="connsiteX16" fmla="*/ 2450918 w 12192000"/>
              <a:gd name="connsiteY16" fmla="*/ 305583 h 5077959"/>
              <a:gd name="connsiteX17" fmla="*/ 2854496 w 12192000"/>
              <a:gd name="connsiteY17" fmla="*/ 339562 h 5077959"/>
              <a:gd name="connsiteX18" fmla="*/ 3281065 w 12192000"/>
              <a:gd name="connsiteY18" fmla="*/ 370390 h 5077959"/>
              <a:gd name="connsiteX19" fmla="*/ 3725514 w 12192000"/>
              <a:gd name="connsiteY19" fmla="*/ 399815 h 5077959"/>
              <a:gd name="connsiteX20" fmla="*/ 4189119 w 12192000"/>
              <a:gd name="connsiteY20" fmla="*/ 427490 h 5077959"/>
              <a:gd name="connsiteX21" fmla="*/ 4426671 w 12192000"/>
              <a:gd name="connsiteY21" fmla="*/ 437298 h 5077959"/>
              <a:gd name="connsiteX22" fmla="*/ 4669330 w 12192000"/>
              <a:gd name="connsiteY22" fmla="*/ 448158 h 5077959"/>
              <a:gd name="connsiteX23" fmla="*/ 4915819 w 12192000"/>
              <a:gd name="connsiteY23" fmla="*/ 458317 h 5077959"/>
              <a:gd name="connsiteX24" fmla="*/ 5163586 w 12192000"/>
              <a:gd name="connsiteY24" fmla="*/ 464973 h 5077959"/>
              <a:gd name="connsiteX25" fmla="*/ 5416461 w 12192000"/>
              <a:gd name="connsiteY25" fmla="*/ 470928 h 5077959"/>
              <a:gd name="connsiteX26" fmla="*/ 5671892 w 12192000"/>
              <a:gd name="connsiteY26" fmla="*/ 477234 h 5077959"/>
              <a:gd name="connsiteX27" fmla="*/ 5932430 w 12192000"/>
              <a:gd name="connsiteY27" fmla="*/ 481437 h 5077959"/>
              <a:gd name="connsiteX28" fmla="*/ 6195523 w 12192000"/>
              <a:gd name="connsiteY28" fmla="*/ 481437 h 5077959"/>
              <a:gd name="connsiteX29" fmla="*/ 6461170 w 12192000"/>
              <a:gd name="connsiteY29" fmla="*/ 483539 h 5077959"/>
              <a:gd name="connsiteX30" fmla="*/ 6729372 w 12192000"/>
              <a:gd name="connsiteY30" fmla="*/ 481437 h 5077959"/>
              <a:gd name="connsiteX31" fmla="*/ 7001406 w 12192000"/>
              <a:gd name="connsiteY31" fmla="*/ 477234 h 5077959"/>
              <a:gd name="connsiteX32" fmla="*/ 7273439 w 12192000"/>
              <a:gd name="connsiteY32" fmla="*/ 473380 h 5077959"/>
              <a:gd name="connsiteX33" fmla="*/ 7549303 w 12192000"/>
              <a:gd name="connsiteY33" fmla="*/ 464973 h 5077959"/>
              <a:gd name="connsiteX34" fmla="*/ 7827722 w 12192000"/>
              <a:gd name="connsiteY34" fmla="*/ 456215 h 5077959"/>
              <a:gd name="connsiteX35" fmla="*/ 8106140 w 12192000"/>
              <a:gd name="connsiteY35" fmla="*/ 446056 h 5077959"/>
              <a:gd name="connsiteX36" fmla="*/ 8387114 w 12192000"/>
              <a:gd name="connsiteY36" fmla="*/ 431694 h 5077959"/>
              <a:gd name="connsiteX37" fmla="*/ 8670640 w 12192000"/>
              <a:gd name="connsiteY37" fmla="*/ 414528 h 5077959"/>
              <a:gd name="connsiteX38" fmla="*/ 8955446 w 12192000"/>
              <a:gd name="connsiteY38" fmla="*/ 398064 h 5077959"/>
              <a:gd name="connsiteX39" fmla="*/ 9240250 w 12192000"/>
              <a:gd name="connsiteY39" fmla="*/ 377045 h 5077959"/>
              <a:gd name="connsiteX40" fmla="*/ 9528886 w 12192000"/>
              <a:gd name="connsiteY40" fmla="*/ 351823 h 5077959"/>
              <a:gd name="connsiteX41" fmla="*/ 9813691 w 12192000"/>
              <a:gd name="connsiteY41" fmla="*/ 326601 h 5077959"/>
              <a:gd name="connsiteX42" fmla="*/ 10103603 w 12192000"/>
              <a:gd name="connsiteY42" fmla="*/ 297525 h 5077959"/>
              <a:gd name="connsiteX43" fmla="*/ 10394794 w 12192000"/>
              <a:gd name="connsiteY43" fmla="*/ 265647 h 5077959"/>
              <a:gd name="connsiteX44" fmla="*/ 10682153 w 12192000"/>
              <a:gd name="connsiteY44" fmla="*/ 232018 h 5077959"/>
              <a:gd name="connsiteX45" fmla="*/ 10973344 w 12192000"/>
              <a:gd name="connsiteY45" fmla="*/ 192783 h 5077959"/>
              <a:gd name="connsiteX46" fmla="*/ 11263257 w 12192000"/>
              <a:gd name="connsiteY46" fmla="*/ 150746 h 5077959"/>
              <a:gd name="connsiteX47" fmla="*/ 11554448 w 12192000"/>
              <a:gd name="connsiteY47" fmla="*/ 109060 h 5077959"/>
              <a:gd name="connsiteX48" fmla="*/ 11844360 w 12192000"/>
              <a:gd name="connsiteY48" fmla="*/ 60367 h 5077959"/>
              <a:gd name="connsiteX49" fmla="*/ 12132996 w 12192000"/>
              <a:gd name="connsiteY49" fmla="*/ 10623 h 507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192000" h="5077959">
                <a:moveTo>
                  <a:pt x="12192000" y="0"/>
                </a:moveTo>
                <a:lnTo>
                  <a:pt x="12192000" y="1972152"/>
                </a:lnTo>
                <a:lnTo>
                  <a:pt x="12192000" y="2361342"/>
                </a:lnTo>
                <a:lnTo>
                  <a:pt x="12192000" y="5077959"/>
                </a:lnTo>
                <a:lnTo>
                  <a:pt x="0" y="5077959"/>
                </a:lnTo>
                <a:lnTo>
                  <a:pt x="0" y="2361342"/>
                </a:lnTo>
                <a:lnTo>
                  <a:pt x="0" y="1972152"/>
                </a:lnTo>
                <a:lnTo>
                  <a:pt x="0" y="12515"/>
                </a:lnTo>
                <a:lnTo>
                  <a:pt x="108623" y="29540"/>
                </a:lnTo>
                <a:lnTo>
                  <a:pt x="300195" y="56163"/>
                </a:lnTo>
                <a:lnTo>
                  <a:pt x="527528" y="88041"/>
                </a:lnTo>
                <a:lnTo>
                  <a:pt x="779127" y="121671"/>
                </a:lnTo>
                <a:lnTo>
                  <a:pt x="1062654" y="157052"/>
                </a:lnTo>
                <a:lnTo>
                  <a:pt x="1371726" y="194535"/>
                </a:lnTo>
                <a:lnTo>
                  <a:pt x="1707616" y="232018"/>
                </a:lnTo>
                <a:lnTo>
                  <a:pt x="2065219" y="270201"/>
                </a:lnTo>
                <a:lnTo>
                  <a:pt x="2450918" y="305583"/>
                </a:lnTo>
                <a:lnTo>
                  <a:pt x="2854496" y="339562"/>
                </a:lnTo>
                <a:lnTo>
                  <a:pt x="3281065" y="370390"/>
                </a:lnTo>
                <a:lnTo>
                  <a:pt x="3725514" y="399815"/>
                </a:lnTo>
                <a:lnTo>
                  <a:pt x="4189119" y="427490"/>
                </a:lnTo>
                <a:lnTo>
                  <a:pt x="4426671" y="437298"/>
                </a:lnTo>
                <a:lnTo>
                  <a:pt x="4669330" y="448158"/>
                </a:lnTo>
                <a:lnTo>
                  <a:pt x="4915819" y="458317"/>
                </a:lnTo>
                <a:lnTo>
                  <a:pt x="5163586" y="464973"/>
                </a:lnTo>
                <a:lnTo>
                  <a:pt x="5416461" y="470928"/>
                </a:lnTo>
                <a:lnTo>
                  <a:pt x="5671892" y="477234"/>
                </a:lnTo>
                <a:lnTo>
                  <a:pt x="5932430" y="481437"/>
                </a:lnTo>
                <a:lnTo>
                  <a:pt x="6195523" y="481437"/>
                </a:lnTo>
                <a:lnTo>
                  <a:pt x="6461170" y="483539"/>
                </a:lnTo>
                <a:lnTo>
                  <a:pt x="6729372" y="481437"/>
                </a:lnTo>
                <a:lnTo>
                  <a:pt x="7001406" y="477234"/>
                </a:lnTo>
                <a:lnTo>
                  <a:pt x="7273439" y="473380"/>
                </a:lnTo>
                <a:lnTo>
                  <a:pt x="7549303" y="464973"/>
                </a:lnTo>
                <a:lnTo>
                  <a:pt x="7827722" y="456215"/>
                </a:lnTo>
                <a:lnTo>
                  <a:pt x="8106140" y="446056"/>
                </a:lnTo>
                <a:lnTo>
                  <a:pt x="8387114" y="431694"/>
                </a:lnTo>
                <a:lnTo>
                  <a:pt x="8670640" y="414528"/>
                </a:lnTo>
                <a:lnTo>
                  <a:pt x="8955446" y="398064"/>
                </a:lnTo>
                <a:lnTo>
                  <a:pt x="9240250" y="377045"/>
                </a:lnTo>
                <a:lnTo>
                  <a:pt x="9528886" y="351823"/>
                </a:lnTo>
                <a:lnTo>
                  <a:pt x="9813691" y="326601"/>
                </a:lnTo>
                <a:lnTo>
                  <a:pt x="10103603" y="297525"/>
                </a:lnTo>
                <a:lnTo>
                  <a:pt x="10394794" y="265647"/>
                </a:lnTo>
                <a:lnTo>
                  <a:pt x="10682153" y="232018"/>
                </a:lnTo>
                <a:lnTo>
                  <a:pt x="10973344" y="192783"/>
                </a:lnTo>
                <a:lnTo>
                  <a:pt x="11263257" y="150746"/>
                </a:lnTo>
                <a:lnTo>
                  <a:pt x="11554448" y="109060"/>
                </a:lnTo>
                <a:lnTo>
                  <a:pt x="11844360" y="60367"/>
                </a:lnTo>
                <a:lnTo>
                  <a:pt x="12132996" y="106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92A2039-50D4-4D49-A79F-C82A1D913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C1C7165-8A3A-44EB-88D0-4EFA36A00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 useBgFill="1">
          <p:nvSpPr>
            <p:cNvPr id="29" name="Freeform 5">
              <a:extLst>
                <a:ext uri="{FF2B5EF4-FFF2-40B4-BE49-F238E27FC236}">
                  <a16:creationId xmlns:a16="http://schemas.microsoft.com/office/drawing/2014/main" id="{A1081473-BB93-49A4-B605-4E2053739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99D687E-C71E-C4AA-72A6-785C27CBB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838200"/>
            <a:ext cx="8761413" cy="977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Cloud Computing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F89341-8257-6568-E236-25BF3B66D6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7233" y="2603500"/>
            <a:ext cx="8417535" cy="3416300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Computing services provided for you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Rent computer resources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 as you use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Flexible, scalable, reliable, available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Access to latest versions and updates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Enterprise level data protection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Reduced it staff / admin cost</a:t>
            </a:r>
          </a:p>
        </p:txBody>
      </p:sp>
    </p:spTree>
    <p:extLst>
      <p:ext uri="{BB962C8B-B14F-4D97-AF65-F5344CB8AC3E}">
        <p14:creationId xmlns:p14="http://schemas.microsoft.com/office/powerpoint/2010/main" val="2868908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  <p:style>
            <a:lnRef idx="0">
              <a:scrgbClr r="0" g="0" b="0"/>
            </a:lnRef>
            <a:fillRef idx="1002">
              <a:schemeClr val="dk2"/>
            </a:fillRef>
            <a:effectRef idx="0">
              <a:scrgbClr r="0" g="0" b="0"/>
            </a:effectRef>
            <a:fontRef idx="major"/>
          </p:style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2E17E-B57A-5D36-B42E-5E56CDC117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0372" y="1209957"/>
            <a:ext cx="3034580" cy="44380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000" dirty="0">
                <a:solidFill>
                  <a:schemeClr val="tx1"/>
                </a:solidFill>
              </a:rPr>
              <a:t>Characteristics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tx2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9C37A8D-F97B-FD96-FB95-24BFB120E3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78424" y="1059025"/>
            <a:ext cx="6173426" cy="47399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/>
                </a:solidFill>
              </a:rPr>
              <a:t>Elastic – grow / shrink as per need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Resource pooling – divided among clients as needed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Rapid elasticity – fast allocation of resources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Self-service – automatically access any resources, at any time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Scalability - ability to use more or fewer resources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Broad network access - resources accessible over the network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Pay as you go – you pay for what you use and when you use it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/>
                </a:solidFill>
              </a:rPr>
              <a:t>Availability – resources are accessible when a client needs them</a:t>
            </a:r>
            <a:endParaRPr lang="en-US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400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A979DF-32C5-CFC6-3D08-94E8455385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098" y="629265"/>
            <a:ext cx="5132438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Pillars</a:t>
            </a:r>
          </a:p>
        </p:txBody>
      </p:sp>
      <p:pic>
        <p:nvPicPr>
          <p:cNvPr id="5" name="Picture 4" descr="A row of columns in a row&#10;&#10;Description automatically generated">
            <a:extLst>
              <a:ext uri="{FF2B5EF4-FFF2-40B4-BE49-F238E27FC236}">
                <a16:creationId xmlns:a16="http://schemas.microsoft.com/office/drawing/2014/main" id="{C827604D-9D9E-7C35-6C32-9EB6DE6F51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714836" y="1245558"/>
            <a:ext cx="4828707" cy="4384465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5B9443-7E40-912B-0C35-4CB485B0960E}"/>
              </a:ext>
            </a:extLst>
          </p:cNvPr>
          <p:cNvSpPr txBox="1"/>
          <p:nvPr/>
        </p:nvSpPr>
        <p:spPr>
          <a:xfrm>
            <a:off x="631027" y="2210534"/>
            <a:ext cx="5132439" cy="38117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Compute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Networking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Storage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Identity &amp; Access management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15172177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638B9-3021-A28F-4579-48B673F74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Models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C967B86-A33D-75D7-C747-8BBA9222B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69" y="2381885"/>
            <a:ext cx="7600249" cy="254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7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58328A-ECBB-D8D0-3E99-D222C8EBC2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Infrastructure As A Service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DD49A-180B-5EEB-CDDF-F0577A2A99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22" r="814" b="-1"/>
          <a:stretch/>
        </p:blipFill>
        <p:spPr>
          <a:xfrm>
            <a:off x="1151467" y="2775951"/>
            <a:ext cx="4345024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6223A8A-EE99-65A4-7265-2EB607338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0954" y="2603500"/>
            <a:ext cx="5211979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Virtual hardware replaces physical hardware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Scalable based on load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Pay for what you use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 performance computing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storage / backup and recovery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Resiliency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Guaranteed availability</a:t>
            </a:r>
          </a:p>
        </p:txBody>
      </p:sp>
    </p:spTree>
    <p:extLst>
      <p:ext uri="{BB962C8B-B14F-4D97-AF65-F5344CB8AC3E}">
        <p14:creationId xmlns:p14="http://schemas.microsoft.com/office/powerpoint/2010/main" val="1909538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8FBB0D-3C10-0ECB-E35F-F075B1D8B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F363E-A706-9706-A434-C22E08E76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Platform As A Service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198E14-B01D-4B0A-1BAB-324A95011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467" y="2838459"/>
            <a:ext cx="4345024" cy="294214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607DEFA-BDCF-CB2C-5DEE-BDB4476B69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0954" y="2603500"/>
            <a:ext cx="5211979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Allows developers to build and deploy applications.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OS and software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Runtime environment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Developers focus on app logic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Offers seamless app deployment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Load balancing &amp; autoscaling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Apis, </a:t>
            </a:r>
            <a:r>
              <a:rPr lang="en-US" cap="none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devops</a:t>
            </a:r>
            <a:r>
              <a:rPr lang="en-US" cap="none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ML ….. </a:t>
            </a:r>
          </a:p>
        </p:txBody>
      </p:sp>
    </p:spTree>
    <p:extLst>
      <p:ext uri="{BB962C8B-B14F-4D97-AF65-F5344CB8AC3E}">
        <p14:creationId xmlns:p14="http://schemas.microsoft.com/office/powerpoint/2010/main" val="1769409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E7DABC-2020-63ED-17D1-B3EB116EBB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8C56EA-CE9C-9172-E21A-AEDB04555E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Software As A Service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897471-EE43-1FD6-A1B3-7A03EA4EE8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66" r="-3" b="-2"/>
          <a:stretch/>
        </p:blipFill>
        <p:spPr>
          <a:xfrm>
            <a:off x="1151467" y="2775951"/>
            <a:ext cx="4345024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FE7BF212-C23B-EC56-0719-F176E7D93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0954" y="2603500"/>
            <a:ext cx="5211979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Apps are accessed over the internet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the largest of the three models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Likely the one you are most familiar with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Monthly or yearly subscription fee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Internet connection is required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biggest concern is data security</a:t>
            </a:r>
            <a:endParaRPr 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952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1022C-6E34-75BA-2C9D-93715B6014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92704"/>
            <a:ext cx="8825658" cy="652992"/>
          </a:xfrm>
        </p:spPr>
        <p:txBody>
          <a:bodyPr/>
          <a:lstStyle/>
          <a:p>
            <a:pPr algn="ctr"/>
            <a:r>
              <a:rPr lang="en-IN" sz="4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Shared Responsibility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534654-CB96-8459-C22B-203E0F272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506" y="1831974"/>
            <a:ext cx="1722146" cy="1959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066804-F687-0DF5-1693-4123DACFA6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731" y="1826429"/>
            <a:ext cx="1814693" cy="196466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439584-B7D2-6A7F-4986-B29776EDF544}"/>
              </a:ext>
            </a:extLst>
          </p:cNvPr>
          <p:cNvSpPr txBox="1"/>
          <p:nvPr/>
        </p:nvSpPr>
        <p:spPr>
          <a:xfrm>
            <a:off x="5898264" y="3876821"/>
            <a:ext cx="553402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Physical security, power, cooling, and network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The physical </a:t>
            </a:r>
            <a:r>
              <a:rPr lang="en-IN" dirty="0" err="1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datacenter</a:t>
            </a:r>
            <a:endParaRPr lang="en-IN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The physical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The physical hosts</a:t>
            </a:r>
          </a:p>
          <a:p>
            <a:r>
              <a:rPr lang="en-IN" sz="1800" b="0" i="0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+mj-lt"/>
              </a:rPr>
              <a:t> </a:t>
            </a:r>
            <a:endParaRPr lang="en-IN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8BB3CE-09C7-B336-BCB7-83B674436CB8}"/>
              </a:ext>
            </a:extLst>
          </p:cNvPr>
          <p:cNvSpPr txBox="1"/>
          <p:nvPr/>
        </p:nvSpPr>
        <p:spPr>
          <a:xfrm>
            <a:off x="973980" y="3867442"/>
            <a:ext cx="449337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D</a:t>
            </a:r>
            <a:r>
              <a:rPr lang="en-IN" sz="1800" b="0" i="0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+mj-lt"/>
              </a:rPr>
              <a:t>ata and information stored in the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A</a:t>
            </a:r>
            <a:r>
              <a:rPr lang="en-IN" sz="1800" b="0" i="0" dirty="0">
                <a:solidFill>
                  <a:schemeClr val="accent4">
                    <a:lumMod val="40000"/>
                    <a:lumOff val="60000"/>
                  </a:schemeClr>
                </a:solidFill>
                <a:effectLst/>
                <a:latin typeface="+mj-lt"/>
              </a:rPr>
              <a:t>ccess security, meaning you only give access to those who need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Devices that are allowed to connect to your cloud </a:t>
            </a:r>
          </a:p>
        </p:txBody>
      </p:sp>
    </p:spTree>
    <p:extLst>
      <p:ext uri="{BB962C8B-B14F-4D97-AF65-F5344CB8AC3E}">
        <p14:creationId xmlns:p14="http://schemas.microsoft.com/office/powerpoint/2010/main" val="17543644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42A80-9DF0-8FA4-DFAD-7E5DEB6648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Deployment Models</a:t>
            </a:r>
          </a:p>
        </p:txBody>
      </p:sp>
    </p:spTree>
    <p:extLst>
      <p:ext uri="{BB962C8B-B14F-4D97-AF65-F5344CB8AC3E}">
        <p14:creationId xmlns:p14="http://schemas.microsoft.com/office/powerpoint/2010/main" val="4050603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DA797-BD6E-A59A-1110-E0A76F202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62306" y="1806678"/>
            <a:ext cx="3161016" cy="16223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Public Cloud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 descr="A group of logos of different brands&#10;&#10;Description automatically generated">
            <a:extLst>
              <a:ext uri="{FF2B5EF4-FFF2-40B4-BE49-F238E27FC236}">
                <a16:creationId xmlns:a16="http://schemas.microsoft.com/office/drawing/2014/main" id="{9AE099AF-534E-0CE5-E62B-5C60026C4A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109763" y="1582229"/>
            <a:ext cx="6443180" cy="369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876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FB52-42BE-A77C-98F3-EC91ABD189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867" y="1907709"/>
            <a:ext cx="8825658" cy="2677648"/>
          </a:xfrm>
        </p:spPr>
        <p:txBody>
          <a:bodyPr/>
          <a:lstStyle/>
          <a:p>
            <a:pPr algn="ctr"/>
            <a:r>
              <a:rPr lang="en-IN" sz="4800" b="0" i="0" u="none" strike="noStrike" baseline="0" dirty="0">
                <a:solidFill>
                  <a:schemeClr val="accent4">
                    <a:lumMod val="40000"/>
                    <a:lumOff val="60000"/>
                  </a:schemeClr>
                </a:solidFill>
                <a:latin typeface="PSTTCommons-Light"/>
              </a:rPr>
              <a:t>There’s a lot to know about the</a:t>
            </a:r>
            <a:br>
              <a:rPr lang="en-IN" sz="4800" b="0" i="0" u="none" strike="noStrike" baseline="0" dirty="0">
                <a:solidFill>
                  <a:schemeClr val="accent4">
                    <a:lumMod val="40000"/>
                    <a:lumOff val="60000"/>
                  </a:schemeClr>
                </a:solidFill>
                <a:latin typeface="PSTTCommons-Light"/>
              </a:rPr>
            </a:br>
            <a:r>
              <a:rPr lang="en-IN" sz="4800" b="0" i="0" u="none" strike="noStrike" baseline="0" dirty="0">
                <a:solidFill>
                  <a:schemeClr val="accent4">
                    <a:lumMod val="40000"/>
                    <a:lumOff val="60000"/>
                  </a:schemeClr>
                </a:solidFill>
                <a:latin typeface="PSTTCommons-Light"/>
              </a:rPr>
              <a:t>nuts and bolts of cloud</a:t>
            </a:r>
            <a:br>
              <a:rPr lang="en-IN" sz="4800" b="0" i="0" u="none" strike="noStrike" baseline="0" dirty="0">
                <a:solidFill>
                  <a:schemeClr val="accent4">
                    <a:lumMod val="40000"/>
                    <a:lumOff val="60000"/>
                  </a:schemeClr>
                </a:solidFill>
                <a:latin typeface="PSTTCommons-Light"/>
              </a:rPr>
            </a:br>
            <a:r>
              <a:rPr lang="en-IN" sz="4800" b="0" i="0" u="none" strike="noStrike" baseline="0" dirty="0">
                <a:solidFill>
                  <a:schemeClr val="accent4">
                    <a:lumMod val="40000"/>
                    <a:lumOff val="60000"/>
                  </a:schemeClr>
                </a:solidFill>
                <a:latin typeface="PSTTCommons-Light"/>
              </a:rPr>
              <a:t>computing.</a:t>
            </a:r>
            <a:endParaRPr lang="en-IN" sz="4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2747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3" name="Oval 1032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4" name="Oval 1033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5" name="Oval 1034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6" name="Oval 1035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8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39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40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048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0C46EE-B0BC-06DE-E70F-2CA653F841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b="0" i="0" kern="1200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Private Cloud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5ED999-B581-8678-8A5D-593EA53EDF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7363" y="1847095"/>
            <a:ext cx="7309374" cy="3618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0" name="Rectangle 1049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52" name="Oval 1051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1054" name="Oval 1053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B54614A-D7D1-94F2-6C0D-DB5195C5A30B}"/>
              </a:ext>
            </a:extLst>
          </p:cNvPr>
          <p:cNvSpPr txBox="1">
            <a:spLocks/>
          </p:cNvSpPr>
          <p:nvPr/>
        </p:nvSpPr>
        <p:spPr bwMode="gray">
          <a:xfrm>
            <a:off x="590551" y="2520715"/>
            <a:ext cx="3993702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none" strike="noStrike" cap="none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Purchase virtualization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none" strike="noStrike" cap="none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Set up individual clouds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none" strike="noStrike" cap="none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Within their own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none" strike="noStrike" cap="none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Limited scalability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none" strike="noStrike" cap="none" baseline="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Control all its own security</a:t>
            </a:r>
            <a:endParaRPr lang="en-US" cap="non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56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926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2" name="Group 2061">
            <a:extLst>
              <a:ext uri="{FF2B5EF4-FFF2-40B4-BE49-F238E27FC236}">
                <a16:creationId xmlns:a16="http://schemas.microsoft.com/office/drawing/2014/main" id="{7084313B-C03D-4981-9786-879159A60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063" name="Rectangle 2062">
              <a:extLst>
                <a:ext uri="{FF2B5EF4-FFF2-40B4-BE49-F238E27FC236}">
                  <a16:creationId xmlns:a16="http://schemas.microsoft.com/office/drawing/2014/main" id="{A99190B9-52DD-45DC-BE21-AACE88FEC7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4" name="Oval 2063">
              <a:extLst>
                <a:ext uri="{FF2B5EF4-FFF2-40B4-BE49-F238E27FC236}">
                  <a16:creationId xmlns:a16="http://schemas.microsoft.com/office/drawing/2014/main" id="{D1EE260A-12FB-4D71-A318-71BED7FF3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5" name="Oval 2064">
              <a:extLst>
                <a:ext uri="{FF2B5EF4-FFF2-40B4-BE49-F238E27FC236}">
                  <a16:creationId xmlns:a16="http://schemas.microsoft.com/office/drawing/2014/main" id="{B52EC39A-8D44-4CEF-820F-A442CFA42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6" name="Oval 2065">
              <a:extLst>
                <a:ext uri="{FF2B5EF4-FFF2-40B4-BE49-F238E27FC236}">
                  <a16:creationId xmlns:a16="http://schemas.microsoft.com/office/drawing/2014/main" id="{2D010773-529F-4A3D-A0AB-E7CE12DC6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7" name="Oval 2066">
              <a:extLst>
                <a:ext uri="{FF2B5EF4-FFF2-40B4-BE49-F238E27FC236}">
                  <a16:creationId xmlns:a16="http://schemas.microsoft.com/office/drawing/2014/main" id="{D7582733-2D5B-4103-A63C-0D0D81780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8" name="Oval 2067">
              <a:extLst>
                <a:ext uri="{FF2B5EF4-FFF2-40B4-BE49-F238E27FC236}">
                  <a16:creationId xmlns:a16="http://schemas.microsoft.com/office/drawing/2014/main" id="{6D073C2A-0E86-458E-88D4-27124FDAD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69" name="Freeform 5">
              <a:extLst>
                <a:ext uri="{FF2B5EF4-FFF2-40B4-BE49-F238E27FC236}">
                  <a16:creationId xmlns:a16="http://schemas.microsoft.com/office/drawing/2014/main" id="{01A64F04-7AF7-48B9-A1B0-956BBCEEF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70" name="Freeform 5">
              <a:extLst>
                <a:ext uri="{FF2B5EF4-FFF2-40B4-BE49-F238E27FC236}">
                  <a16:creationId xmlns:a16="http://schemas.microsoft.com/office/drawing/2014/main" id="{989ABE99-7694-4211-A627-459BE5422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71" name="Freeform 5">
              <a:extLst>
                <a:ext uri="{FF2B5EF4-FFF2-40B4-BE49-F238E27FC236}">
                  <a16:creationId xmlns:a16="http://schemas.microsoft.com/office/drawing/2014/main" id="{254B4214-6F53-497C-8322-9CE8158AA3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073" name="Rectangle 2072">
            <a:extLst>
              <a:ext uri="{FF2B5EF4-FFF2-40B4-BE49-F238E27FC236}">
                <a16:creationId xmlns:a16="http://schemas.microsoft.com/office/drawing/2014/main" id="{20E145FF-1D18-4246-A2BA-9F6B4D533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075" name="Rectangle 2074">
            <a:extLst>
              <a:ext uri="{FF2B5EF4-FFF2-40B4-BE49-F238E27FC236}">
                <a16:creationId xmlns:a16="http://schemas.microsoft.com/office/drawing/2014/main" id="{FB3EF4D6-026A-4D52-B916-967329EE3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87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7" name="Freeform 5">
            <a:extLst>
              <a:ext uri="{FF2B5EF4-FFF2-40B4-BE49-F238E27FC236}">
                <a16:creationId xmlns:a16="http://schemas.microsoft.com/office/drawing/2014/main" id="{4DB4846F-6AA5-4DB3-9581-D95F22BD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21010068">
            <a:off x="8490951" y="1797517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 dirty="0"/>
          </a:p>
        </p:txBody>
      </p:sp>
      <p:sp>
        <p:nvSpPr>
          <p:cNvPr id="2079" name="Freeform: Shape 2078">
            <a:extLst>
              <a:ext uri="{FF2B5EF4-FFF2-40B4-BE49-F238E27FC236}">
                <a16:creationId xmlns:a16="http://schemas.microsoft.com/office/drawing/2014/main" id="{D54EC22E-2292-4292-A80B-E81DF64BF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80041"/>
            <a:ext cx="12192000" cy="5077959"/>
          </a:xfrm>
          <a:custGeom>
            <a:avLst/>
            <a:gdLst>
              <a:gd name="connsiteX0" fmla="*/ 12192000 w 12192000"/>
              <a:gd name="connsiteY0" fmla="*/ 0 h 5077959"/>
              <a:gd name="connsiteX1" fmla="*/ 12192000 w 12192000"/>
              <a:gd name="connsiteY1" fmla="*/ 1972152 h 5077959"/>
              <a:gd name="connsiteX2" fmla="*/ 12192000 w 12192000"/>
              <a:gd name="connsiteY2" fmla="*/ 2361342 h 5077959"/>
              <a:gd name="connsiteX3" fmla="*/ 12192000 w 12192000"/>
              <a:gd name="connsiteY3" fmla="*/ 5077959 h 5077959"/>
              <a:gd name="connsiteX4" fmla="*/ 0 w 12192000"/>
              <a:gd name="connsiteY4" fmla="*/ 5077959 h 5077959"/>
              <a:gd name="connsiteX5" fmla="*/ 0 w 12192000"/>
              <a:gd name="connsiteY5" fmla="*/ 2361342 h 5077959"/>
              <a:gd name="connsiteX6" fmla="*/ 0 w 12192000"/>
              <a:gd name="connsiteY6" fmla="*/ 1972152 h 5077959"/>
              <a:gd name="connsiteX7" fmla="*/ 0 w 12192000"/>
              <a:gd name="connsiteY7" fmla="*/ 12515 h 5077959"/>
              <a:gd name="connsiteX8" fmla="*/ 108623 w 12192000"/>
              <a:gd name="connsiteY8" fmla="*/ 29540 h 5077959"/>
              <a:gd name="connsiteX9" fmla="*/ 300195 w 12192000"/>
              <a:gd name="connsiteY9" fmla="*/ 56163 h 5077959"/>
              <a:gd name="connsiteX10" fmla="*/ 527528 w 12192000"/>
              <a:gd name="connsiteY10" fmla="*/ 88041 h 5077959"/>
              <a:gd name="connsiteX11" fmla="*/ 779127 w 12192000"/>
              <a:gd name="connsiteY11" fmla="*/ 121671 h 5077959"/>
              <a:gd name="connsiteX12" fmla="*/ 1062654 w 12192000"/>
              <a:gd name="connsiteY12" fmla="*/ 157052 h 5077959"/>
              <a:gd name="connsiteX13" fmla="*/ 1371726 w 12192000"/>
              <a:gd name="connsiteY13" fmla="*/ 194535 h 5077959"/>
              <a:gd name="connsiteX14" fmla="*/ 1707616 w 12192000"/>
              <a:gd name="connsiteY14" fmla="*/ 232018 h 5077959"/>
              <a:gd name="connsiteX15" fmla="*/ 2065219 w 12192000"/>
              <a:gd name="connsiteY15" fmla="*/ 270201 h 5077959"/>
              <a:gd name="connsiteX16" fmla="*/ 2450918 w 12192000"/>
              <a:gd name="connsiteY16" fmla="*/ 305583 h 5077959"/>
              <a:gd name="connsiteX17" fmla="*/ 2854496 w 12192000"/>
              <a:gd name="connsiteY17" fmla="*/ 339562 h 5077959"/>
              <a:gd name="connsiteX18" fmla="*/ 3281065 w 12192000"/>
              <a:gd name="connsiteY18" fmla="*/ 370390 h 5077959"/>
              <a:gd name="connsiteX19" fmla="*/ 3725514 w 12192000"/>
              <a:gd name="connsiteY19" fmla="*/ 399815 h 5077959"/>
              <a:gd name="connsiteX20" fmla="*/ 4189119 w 12192000"/>
              <a:gd name="connsiteY20" fmla="*/ 427490 h 5077959"/>
              <a:gd name="connsiteX21" fmla="*/ 4426671 w 12192000"/>
              <a:gd name="connsiteY21" fmla="*/ 437298 h 5077959"/>
              <a:gd name="connsiteX22" fmla="*/ 4669330 w 12192000"/>
              <a:gd name="connsiteY22" fmla="*/ 448158 h 5077959"/>
              <a:gd name="connsiteX23" fmla="*/ 4915819 w 12192000"/>
              <a:gd name="connsiteY23" fmla="*/ 458317 h 5077959"/>
              <a:gd name="connsiteX24" fmla="*/ 5163586 w 12192000"/>
              <a:gd name="connsiteY24" fmla="*/ 464973 h 5077959"/>
              <a:gd name="connsiteX25" fmla="*/ 5416461 w 12192000"/>
              <a:gd name="connsiteY25" fmla="*/ 470928 h 5077959"/>
              <a:gd name="connsiteX26" fmla="*/ 5671892 w 12192000"/>
              <a:gd name="connsiteY26" fmla="*/ 477234 h 5077959"/>
              <a:gd name="connsiteX27" fmla="*/ 5932430 w 12192000"/>
              <a:gd name="connsiteY27" fmla="*/ 481437 h 5077959"/>
              <a:gd name="connsiteX28" fmla="*/ 6195523 w 12192000"/>
              <a:gd name="connsiteY28" fmla="*/ 481437 h 5077959"/>
              <a:gd name="connsiteX29" fmla="*/ 6461170 w 12192000"/>
              <a:gd name="connsiteY29" fmla="*/ 483539 h 5077959"/>
              <a:gd name="connsiteX30" fmla="*/ 6729372 w 12192000"/>
              <a:gd name="connsiteY30" fmla="*/ 481437 h 5077959"/>
              <a:gd name="connsiteX31" fmla="*/ 7001406 w 12192000"/>
              <a:gd name="connsiteY31" fmla="*/ 477234 h 5077959"/>
              <a:gd name="connsiteX32" fmla="*/ 7273439 w 12192000"/>
              <a:gd name="connsiteY32" fmla="*/ 473380 h 5077959"/>
              <a:gd name="connsiteX33" fmla="*/ 7549303 w 12192000"/>
              <a:gd name="connsiteY33" fmla="*/ 464973 h 5077959"/>
              <a:gd name="connsiteX34" fmla="*/ 7827722 w 12192000"/>
              <a:gd name="connsiteY34" fmla="*/ 456215 h 5077959"/>
              <a:gd name="connsiteX35" fmla="*/ 8106140 w 12192000"/>
              <a:gd name="connsiteY35" fmla="*/ 446056 h 5077959"/>
              <a:gd name="connsiteX36" fmla="*/ 8387114 w 12192000"/>
              <a:gd name="connsiteY36" fmla="*/ 431694 h 5077959"/>
              <a:gd name="connsiteX37" fmla="*/ 8670640 w 12192000"/>
              <a:gd name="connsiteY37" fmla="*/ 414528 h 5077959"/>
              <a:gd name="connsiteX38" fmla="*/ 8955446 w 12192000"/>
              <a:gd name="connsiteY38" fmla="*/ 398064 h 5077959"/>
              <a:gd name="connsiteX39" fmla="*/ 9240250 w 12192000"/>
              <a:gd name="connsiteY39" fmla="*/ 377045 h 5077959"/>
              <a:gd name="connsiteX40" fmla="*/ 9528886 w 12192000"/>
              <a:gd name="connsiteY40" fmla="*/ 351823 h 5077959"/>
              <a:gd name="connsiteX41" fmla="*/ 9813691 w 12192000"/>
              <a:gd name="connsiteY41" fmla="*/ 326601 h 5077959"/>
              <a:gd name="connsiteX42" fmla="*/ 10103603 w 12192000"/>
              <a:gd name="connsiteY42" fmla="*/ 297525 h 5077959"/>
              <a:gd name="connsiteX43" fmla="*/ 10394794 w 12192000"/>
              <a:gd name="connsiteY43" fmla="*/ 265647 h 5077959"/>
              <a:gd name="connsiteX44" fmla="*/ 10682153 w 12192000"/>
              <a:gd name="connsiteY44" fmla="*/ 232018 h 5077959"/>
              <a:gd name="connsiteX45" fmla="*/ 10973344 w 12192000"/>
              <a:gd name="connsiteY45" fmla="*/ 192783 h 5077959"/>
              <a:gd name="connsiteX46" fmla="*/ 11263257 w 12192000"/>
              <a:gd name="connsiteY46" fmla="*/ 150746 h 5077959"/>
              <a:gd name="connsiteX47" fmla="*/ 11554448 w 12192000"/>
              <a:gd name="connsiteY47" fmla="*/ 109060 h 5077959"/>
              <a:gd name="connsiteX48" fmla="*/ 11844360 w 12192000"/>
              <a:gd name="connsiteY48" fmla="*/ 60367 h 5077959"/>
              <a:gd name="connsiteX49" fmla="*/ 12132996 w 12192000"/>
              <a:gd name="connsiteY49" fmla="*/ 10623 h 5077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192000" h="5077959">
                <a:moveTo>
                  <a:pt x="12192000" y="0"/>
                </a:moveTo>
                <a:lnTo>
                  <a:pt x="12192000" y="1972152"/>
                </a:lnTo>
                <a:lnTo>
                  <a:pt x="12192000" y="2361342"/>
                </a:lnTo>
                <a:lnTo>
                  <a:pt x="12192000" y="5077959"/>
                </a:lnTo>
                <a:lnTo>
                  <a:pt x="0" y="5077959"/>
                </a:lnTo>
                <a:lnTo>
                  <a:pt x="0" y="2361342"/>
                </a:lnTo>
                <a:lnTo>
                  <a:pt x="0" y="1972152"/>
                </a:lnTo>
                <a:lnTo>
                  <a:pt x="0" y="12515"/>
                </a:lnTo>
                <a:lnTo>
                  <a:pt x="108623" y="29540"/>
                </a:lnTo>
                <a:lnTo>
                  <a:pt x="300195" y="56163"/>
                </a:lnTo>
                <a:lnTo>
                  <a:pt x="527528" y="88041"/>
                </a:lnTo>
                <a:lnTo>
                  <a:pt x="779127" y="121671"/>
                </a:lnTo>
                <a:lnTo>
                  <a:pt x="1062654" y="157052"/>
                </a:lnTo>
                <a:lnTo>
                  <a:pt x="1371726" y="194535"/>
                </a:lnTo>
                <a:lnTo>
                  <a:pt x="1707616" y="232018"/>
                </a:lnTo>
                <a:lnTo>
                  <a:pt x="2065219" y="270201"/>
                </a:lnTo>
                <a:lnTo>
                  <a:pt x="2450918" y="305583"/>
                </a:lnTo>
                <a:lnTo>
                  <a:pt x="2854496" y="339562"/>
                </a:lnTo>
                <a:lnTo>
                  <a:pt x="3281065" y="370390"/>
                </a:lnTo>
                <a:lnTo>
                  <a:pt x="3725514" y="399815"/>
                </a:lnTo>
                <a:lnTo>
                  <a:pt x="4189119" y="427490"/>
                </a:lnTo>
                <a:lnTo>
                  <a:pt x="4426671" y="437298"/>
                </a:lnTo>
                <a:lnTo>
                  <a:pt x="4669330" y="448158"/>
                </a:lnTo>
                <a:lnTo>
                  <a:pt x="4915819" y="458317"/>
                </a:lnTo>
                <a:lnTo>
                  <a:pt x="5163586" y="464973"/>
                </a:lnTo>
                <a:lnTo>
                  <a:pt x="5416461" y="470928"/>
                </a:lnTo>
                <a:lnTo>
                  <a:pt x="5671892" y="477234"/>
                </a:lnTo>
                <a:lnTo>
                  <a:pt x="5932430" y="481437"/>
                </a:lnTo>
                <a:lnTo>
                  <a:pt x="6195523" y="481437"/>
                </a:lnTo>
                <a:lnTo>
                  <a:pt x="6461170" y="483539"/>
                </a:lnTo>
                <a:lnTo>
                  <a:pt x="6729372" y="481437"/>
                </a:lnTo>
                <a:lnTo>
                  <a:pt x="7001406" y="477234"/>
                </a:lnTo>
                <a:lnTo>
                  <a:pt x="7273439" y="473380"/>
                </a:lnTo>
                <a:lnTo>
                  <a:pt x="7549303" y="464973"/>
                </a:lnTo>
                <a:lnTo>
                  <a:pt x="7827722" y="456215"/>
                </a:lnTo>
                <a:lnTo>
                  <a:pt x="8106140" y="446056"/>
                </a:lnTo>
                <a:lnTo>
                  <a:pt x="8387114" y="431694"/>
                </a:lnTo>
                <a:lnTo>
                  <a:pt x="8670640" y="414528"/>
                </a:lnTo>
                <a:lnTo>
                  <a:pt x="8955446" y="398064"/>
                </a:lnTo>
                <a:lnTo>
                  <a:pt x="9240250" y="377045"/>
                </a:lnTo>
                <a:lnTo>
                  <a:pt x="9528886" y="351823"/>
                </a:lnTo>
                <a:lnTo>
                  <a:pt x="9813691" y="326601"/>
                </a:lnTo>
                <a:lnTo>
                  <a:pt x="10103603" y="297525"/>
                </a:lnTo>
                <a:lnTo>
                  <a:pt x="10394794" y="265647"/>
                </a:lnTo>
                <a:lnTo>
                  <a:pt x="10682153" y="232018"/>
                </a:lnTo>
                <a:lnTo>
                  <a:pt x="10973344" y="192783"/>
                </a:lnTo>
                <a:lnTo>
                  <a:pt x="11263257" y="150746"/>
                </a:lnTo>
                <a:lnTo>
                  <a:pt x="11554448" y="109060"/>
                </a:lnTo>
                <a:lnTo>
                  <a:pt x="11844360" y="60367"/>
                </a:lnTo>
                <a:lnTo>
                  <a:pt x="12132996" y="1062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2081" name="Group 2080">
            <a:extLst>
              <a:ext uri="{FF2B5EF4-FFF2-40B4-BE49-F238E27FC236}">
                <a16:creationId xmlns:a16="http://schemas.microsoft.com/office/drawing/2014/main" id="{992A2039-50D4-4D49-A79F-C82A1D913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CC1C7165-8A3A-44EB-88D0-4EFA36A00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 useBgFill="1">
          <p:nvSpPr>
            <p:cNvPr id="2083" name="Freeform 5">
              <a:extLst>
                <a:ext uri="{FF2B5EF4-FFF2-40B4-BE49-F238E27FC236}">
                  <a16:creationId xmlns:a16="http://schemas.microsoft.com/office/drawing/2014/main" id="{A1081473-BB93-49A4-B605-4E2053739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168169-8F06-6237-90FA-84DF47DE2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838200"/>
            <a:ext cx="8761413" cy="9779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Hybrid Cloud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9C95D5-FA24-6279-E11A-94AF6F0596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7233" y="2603500"/>
            <a:ext cx="8417535" cy="3416300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  <a:effectLst/>
              </a:rPr>
              <a:t>A computing model that integrates public cloud, private cloud, or on-premise infrastructure to run an organization’s workload and applications.</a:t>
            </a: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sz="1600" u="sng" cap="none" dirty="0">
              <a:solidFill>
                <a:schemeClr val="tx1"/>
              </a:solidFill>
            </a:endParaRPr>
          </a:p>
          <a:p>
            <a:pPr marL="285750" indent="-28575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u="sng" cap="none" dirty="0">
                <a:solidFill>
                  <a:schemeClr val="tx1"/>
                </a:solidFill>
              </a:rPr>
              <a:t>Use Cases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</a:rPr>
              <a:t>Public Cloud Migration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</a:rPr>
              <a:t>Cloud Bursting</a:t>
            </a:r>
          </a:p>
          <a:p>
            <a:pPr marL="800100" lvl="1" indent="-342900" algn="l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/>
                </a:solidFill>
                <a:effectLst/>
              </a:rPr>
              <a:t>Public cloud resources are utilized when the demand for capacity increases</a:t>
            </a:r>
          </a:p>
          <a:p>
            <a:pPr marL="800100" lvl="1" indent="-342900" algn="l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cap="none" dirty="0">
                <a:solidFill>
                  <a:schemeClr val="tx1"/>
                </a:solidFill>
              </a:rPr>
              <a:t>Storage / Compute Bursting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</a:rPr>
              <a:t>Edge computing – pre-process data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</a:rPr>
              <a:t>Compliance use cases – </a:t>
            </a:r>
            <a:r>
              <a:rPr lang="en-US" sz="1600" cap="none" dirty="0">
                <a:solidFill>
                  <a:schemeClr val="tx1"/>
                </a:solidFill>
                <a:effectLst/>
              </a:rPr>
              <a:t>when data needs to stay in a particular country or region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1600" cap="none" dirty="0">
                <a:solidFill>
                  <a:schemeClr val="tx1"/>
                </a:solidFill>
              </a:rPr>
              <a:t>Data on-premise - cloud services computing</a:t>
            </a:r>
            <a:endParaRPr lang="en-US" sz="1600" cap="none" dirty="0">
              <a:solidFill>
                <a:schemeClr val="tx1"/>
              </a:solidFill>
              <a:effectLst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endParaRPr lang="en-US" sz="1600" cap="non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386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75204-357F-195F-8D2B-68FD76A42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sz="3800">
                <a:solidFill>
                  <a:srgbClr val="EBEBEB"/>
                </a:solidFill>
              </a:rPr>
              <a:t>Comparison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C36E182-CE4B-F7AF-169F-6A139C7EA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2" y="1926474"/>
            <a:ext cx="7821691" cy="332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4393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9877A-B3A9-EAB8-AEAF-CA54CBAE82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662642"/>
          </a:xfrm>
        </p:spPr>
        <p:txBody>
          <a:bodyPr/>
          <a:lstStyle/>
          <a:p>
            <a:r>
              <a:rPr lang="en-IN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Demo - Portal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A14AE-FB29-25B5-644E-9FC9E360B8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cap="none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https://portal.azure.com</a:t>
            </a:r>
            <a:endParaRPr lang="en-IN" cap="non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59834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A1CD6-44F7-7451-AD74-97BE37AEDE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Networking</a:t>
            </a:r>
          </a:p>
        </p:txBody>
      </p:sp>
    </p:spTree>
    <p:extLst>
      <p:ext uri="{BB962C8B-B14F-4D97-AF65-F5344CB8AC3E}">
        <p14:creationId xmlns:p14="http://schemas.microsoft.com/office/powerpoint/2010/main" val="25538781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2CF319-5491-D190-BFD5-8326D9B4F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C23AD6-F9D3-3E8F-B964-1724CFE97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50F953-FE04-B8FA-6C3B-14D9661F5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2603500"/>
            <a:ext cx="6397313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Networking and protocols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Common access types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HTTP(S), RDP, SSH, VPN, and direct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Connect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Software-defined networking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Load balancing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DNS and firewalls</a:t>
            </a:r>
            <a:endParaRPr 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BC89C-76E7-9817-32D6-961C67F30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571" y="2899286"/>
            <a:ext cx="3080048" cy="282049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0846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3" name="Group 4102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104" name="Rectangle 4103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05" name="Oval 4104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06" name="Oval 4105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07" name="Oval 4106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08" name="Oval 4107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09" name="Oval 4108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110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11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12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114" name="Rectangle 4113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116" name="Rectangle 4115">
            <a:extLst>
              <a:ext uri="{FF2B5EF4-FFF2-40B4-BE49-F238E27FC236}">
                <a16:creationId xmlns:a16="http://schemas.microsoft.com/office/drawing/2014/main" id="{F70C2B8F-6B1B-46D5-86E6-40F36C695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4118" name="Freeform 5">
            <a:extLst>
              <a:ext uri="{FF2B5EF4-FFF2-40B4-BE49-F238E27FC236}">
                <a16:creationId xmlns:a16="http://schemas.microsoft.com/office/drawing/2014/main" id="{DB521824-592C-476A-AB0A-CA0C6D1F34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4698352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4120" name="Freeform: Shape 4119">
            <a:extLst>
              <a:ext uri="{FF2B5EF4-FFF2-40B4-BE49-F238E27FC236}">
                <a16:creationId xmlns:a16="http://schemas.microsoft.com/office/drawing/2014/main" id="{A2749EFA-8EE4-4EB8-9424-8E593B932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50898" y="638067"/>
            <a:ext cx="6053670" cy="5581866"/>
          </a:xfrm>
          <a:custGeom>
            <a:avLst/>
            <a:gdLst>
              <a:gd name="connsiteX0" fmla="*/ 6053670 w 6053670"/>
              <a:gd name="connsiteY0" fmla="*/ 1098 h 5581866"/>
              <a:gd name="connsiteX1" fmla="*/ 6053670 w 6053670"/>
              <a:gd name="connsiteY1" fmla="*/ 514028 h 5581866"/>
              <a:gd name="connsiteX2" fmla="*/ 6053670 w 6053670"/>
              <a:gd name="connsiteY2" fmla="*/ 1254558 h 5581866"/>
              <a:gd name="connsiteX3" fmla="*/ 6053670 w 6053670"/>
              <a:gd name="connsiteY3" fmla="*/ 5581866 h 5581866"/>
              <a:gd name="connsiteX4" fmla="*/ 0 w 6053670"/>
              <a:gd name="connsiteY4" fmla="*/ 5581866 h 5581866"/>
              <a:gd name="connsiteX5" fmla="*/ 0 w 6053670"/>
              <a:gd name="connsiteY5" fmla="*/ 1249853 h 5581866"/>
              <a:gd name="connsiteX6" fmla="*/ 0 w 6053670"/>
              <a:gd name="connsiteY6" fmla="*/ 514028 h 5581866"/>
              <a:gd name="connsiteX7" fmla="*/ 0 w 6053670"/>
              <a:gd name="connsiteY7" fmla="*/ 0 h 5581866"/>
              <a:gd name="connsiteX8" fmla="*/ 35717 w 6053670"/>
              <a:gd name="connsiteY8" fmla="*/ 5488 h 5581866"/>
              <a:gd name="connsiteX9" fmla="*/ 140445 w 6053670"/>
              <a:gd name="connsiteY9" fmla="*/ 21641 h 5581866"/>
              <a:gd name="connsiteX10" fmla="*/ 216722 w 6053670"/>
              <a:gd name="connsiteY10" fmla="*/ 32932 h 5581866"/>
              <a:gd name="connsiteX11" fmla="*/ 307527 w 6053670"/>
              <a:gd name="connsiteY11" fmla="*/ 44850 h 5581866"/>
              <a:gd name="connsiteX12" fmla="*/ 415282 w 6053670"/>
              <a:gd name="connsiteY12" fmla="*/ 59121 h 5581866"/>
              <a:gd name="connsiteX13" fmla="*/ 534539 w 6053670"/>
              <a:gd name="connsiteY13" fmla="*/ 74175 h 5581866"/>
              <a:gd name="connsiteX14" fmla="*/ 668931 w 6053670"/>
              <a:gd name="connsiteY14" fmla="*/ 90014 h 5581866"/>
              <a:gd name="connsiteX15" fmla="*/ 815430 w 6053670"/>
              <a:gd name="connsiteY15" fmla="*/ 106794 h 5581866"/>
              <a:gd name="connsiteX16" fmla="*/ 974641 w 6053670"/>
              <a:gd name="connsiteY16" fmla="*/ 123574 h 5581866"/>
              <a:gd name="connsiteX17" fmla="*/ 1144144 w 6053670"/>
              <a:gd name="connsiteY17" fmla="*/ 140667 h 5581866"/>
              <a:gd name="connsiteX18" fmla="*/ 1326965 w 6053670"/>
              <a:gd name="connsiteY18" fmla="*/ 156506 h 5581866"/>
              <a:gd name="connsiteX19" fmla="*/ 1518261 w 6053670"/>
              <a:gd name="connsiteY19" fmla="*/ 171717 h 5581866"/>
              <a:gd name="connsiteX20" fmla="*/ 1720453 w 6053670"/>
              <a:gd name="connsiteY20" fmla="*/ 185518 h 5581866"/>
              <a:gd name="connsiteX21" fmla="*/ 1931121 w 6053670"/>
              <a:gd name="connsiteY21" fmla="*/ 198690 h 5581866"/>
              <a:gd name="connsiteX22" fmla="*/ 2150869 w 6053670"/>
              <a:gd name="connsiteY22" fmla="*/ 211079 h 5581866"/>
              <a:gd name="connsiteX23" fmla="*/ 2263467 w 6053670"/>
              <a:gd name="connsiteY23" fmla="*/ 215470 h 5581866"/>
              <a:gd name="connsiteX24" fmla="*/ 2378487 w 6053670"/>
              <a:gd name="connsiteY24" fmla="*/ 220332 h 5581866"/>
              <a:gd name="connsiteX25" fmla="*/ 2495323 w 6053670"/>
              <a:gd name="connsiteY25" fmla="*/ 224879 h 5581866"/>
              <a:gd name="connsiteX26" fmla="*/ 2612764 w 6053670"/>
              <a:gd name="connsiteY26" fmla="*/ 227859 h 5581866"/>
              <a:gd name="connsiteX27" fmla="*/ 2732627 w 6053670"/>
              <a:gd name="connsiteY27" fmla="*/ 230525 h 5581866"/>
              <a:gd name="connsiteX28" fmla="*/ 2853700 w 6053670"/>
              <a:gd name="connsiteY28" fmla="*/ 233348 h 5581866"/>
              <a:gd name="connsiteX29" fmla="*/ 2977195 w 6053670"/>
              <a:gd name="connsiteY29" fmla="*/ 235229 h 5581866"/>
              <a:gd name="connsiteX30" fmla="*/ 3101900 w 6053670"/>
              <a:gd name="connsiteY30" fmla="*/ 235229 h 5581866"/>
              <a:gd name="connsiteX31" fmla="*/ 3227817 w 6053670"/>
              <a:gd name="connsiteY31" fmla="*/ 236170 h 5581866"/>
              <a:gd name="connsiteX32" fmla="*/ 3354944 w 6053670"/>
              <a:gd name="connsiteY32" fmla="*/ 235229 h 5581866"/>
              <a:gd name="connsiteX33" fmla="*/ 3483887 w 6053670"/>
              <a:gd name="connsiteY33" fmla="*/ 233348 h 5581866"/>
              <a:gd name="connsiteX34" fmla="*/ 3612830 w 6053670"/>
              <a:gd name="connsiteY34" fmla="*/ 231623 h 5581866"/>
              <a:gd name="connsiteX35" fmla="*/ 3743589 w 6053670"/>
              <a:gd name="connsiteY35" fmla="*/ 227859 h 5581866"/>
              <a:gd name="connsiteX36" fmla="*/ 3875559 w 6053670"/>
              <a:gd name="connsiteY36" fmla="*/ 223938 h 5581866"/>
              <a:gd name="connsiteX37" fmla="*/ 4007529 w 6053670"/>
              <a:gd name="connsiteY37" fmla="*/ 219391 h 5581866"/>
              <a:gd name="connsiteX38" fmla="*/ 4140710 w 6053670"/>
              <a:gd name="connsiteY38" fmla="*/ 212961 h 5581866"/>
              <a:gd name="connsiteX39" fmla="*/ 4275102 w 6053670"/>
              <a:gd name="connsiteY39" fmla="*/ 205277 h 5581866"/>
              <a:gd name="connsiteX40" fmla="*/ 4410098 w 6053670"/>
              <a:gd name="connsiteY40" fmla="*/ 197907 h 5581866"/>
              <a:gd name="connsiteX41" fmla="*/ 4545096 w 6053670"/>
              <a:gd name="connsiteY41" fmla="*/ 188498 h 5581866"/>
              <a:gd name="connsiteX42" fmla="*/ 4681909 w 6053670"/>
              <a:gd name="connsiteY42" fmla="*/ 177207 h 5581866"/>
              <a:gd name="connsiteX43" fmla="*/ 4816905 w 6053670"/>
              <a:gd name="connsiteY43" fmla="*/ 165916 h 5581866"/>
              <a:gd name="connsiteX44" fmla="*/ 4954323 w 6053670"/>
              <a:gd name="connsiteY44" fmla="*/ 152899 h 5581866"/>
              <a:gd name="connsiteX45" fmla="*/ 5092347 w 6053670"/>
              <a:gd name="connsiteY45" fmla="*/ 138629 h 5581866"/>
              <a:gd name="connsiteX46" fmla="*/ 5228555 w 6053670"/>
              <a:gd name="connsiteY46" fmla="*/ 123574 h 5581866"/>
              <a:gd name="connsiteX47" fmla="*/ 5366578 w 6053670"/>
              <a:gd name="connsiteY47" fmla="*/ 106010 h 5581866"/>
              <a:gd name="connsiteX48" fmla="*/ 5503997 w 6053670"/>
              <a:gd name="connsiteY48" fmla="*/ 87192 h 5581866"/>
              <a:gd name="connsiteX49" fmla="*/ 5642020 w 6053670"/>
              <a:gd name="connsiteY49" fmla="*/ 68530 h 5581866"/>
              <a:gd name="connsiteX50" fmla="*/ 5779438 w 6053670"/>
              <a:gd name="connsiteY50" fmla="*/ 46733 h 5581866"/>
              <a:gd name="connsiteX51" fmla="*/ 5916251 w 6053670"/>
              <a:gd name="connsiteY51" fmla="*/ 24464 h 5581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5581866">
                <a:moveTo>
                  <a:pt x="6053670" y="1098"/>
                </a:moveTo>
                <a:lnTo>
                  <a:pt x="6053670" y="514028"/>
                </a:lnTo>
                <a:lnTo>
                  <a:pt x="6053670" y="1254558"/>
                </a:lnTo>
                <a:lnTo>
                  <a:pt x="6053670" y="5581866"/>
                </a:lnTo>
                <a:lnTo>
                  <a:pt x="0" y="5581866"/>
                </a:lnTo>
                <a:lnTo>
                  <a:pt x="0" y="1249853"/>
                </a:lnTo>
                <a:lnTo>
                  <a:pt x="0" y="514028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0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89" y="227859"/>
                </a:lnTo>
                <a:lnTo>
                  <a:pt x="3875559" y="223938"/>
                </a:lnTo>
                <a:lnTo>
                  <a:pt x="4007529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4122" name="Freeform 5">
            <a:extLst>
              <a:ext uri="{FF2B5EF4-FFF2-40B4-BE49-F238E27FC236}">
                <a16:creationId xmlns:a16="http://schemas.microsoft.com/office/drawing/2014/main" id="{B5C860C9-D4F9-4350-80DA-0D1CD36C7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7E1DA1-4700-2CC6-C217-255391A99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098" y="629265"/>
            <a:ext cx="5132438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OSI Model</a:t>
            </a:r>
          </a:p>
        </p:txBody>
      </p:sp>
      <p:pic>
        <p:nvPicPr>
          <p:cNvPr id="4098" name="Picture 2" descr="What Is the OSI Model, and How Can We Protect Its Critical Layers? - Xiphera">
            <a:extLst>
              <a:ext uri="{FF2B5EF4-FFF2-40B4-BE49-F238E27FC236}">
                <a16:creationId xmlns:a16="http://schemas.microsoft.com/office/drawing/2014/main" id="{7B3F08C8-C0D1-210D-6BE0-C6F4496D1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14167" y="680797"/>
            <a:ext cx="3812014" cy="558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24" name="Rectangle 4123">
            <a:extLst>
              <a:ext uri="{FF2B5EF4-FFF2-40B4-BE49-F238E27FC236}">
                <a16:creationId xmlns:a16="http://schemas.microsoft.com/office/drawing/2014/main" id="{538A90C8-AE0E-4EBA-9AF8-EEDB20602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83A3A1-3731-585D-735E-EBDF1282B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225" y="1820511"/>
            <a:ext cx="6595804" cy="38117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 System Interconnection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Physical layer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Data link layer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Network layer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Transport layer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Session layer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Presentation layer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Application layer</a:t>
            </a:r>
            <a:endParaRPr lang="en-US" sz="2000" cap="none" dirty="0"/>
          </a:p>
        </p:txBody>
      </p:sp>
    </p:spTree>
    <p:extLst>
      <p:ext uri="{BB962C8B-B14F-4D97-AF65-F5344CB8AC3E}">
        <p14:creationId xmlns:p14="http://schemas.microsoft.com/office/powerpoint/2010/main" val="1511280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B2A12-0388-47C8-C47E-C9C2385B36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5246" y="2654220"/>
            <a:ext cx="4535926" cy="1549559"/>
          </a:xfrm>
        </p:spPr>
        <p:txBody>
          <a:bodyPr>
            <a:noAutofit/>
          </a:bodyPr>
          <a:lstStyle/>
          <a:p>
            <a:r>
              <a:rPr lang="en-IN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OSI Model Summary</a:t>
            </a:r>
            <a:br>
              <a:rPr lang="en-IN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endParaRPr lang="en-IN" sz="4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458D943-AADB-133D-60C9-986E4EE37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4" y="1675188"/>
            <a:ext cx="6453605" cy="3496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31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83D80-9A07-D598-9E83-5CFA6CCC7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Networking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F5148E9-6703-C231-AB1F-CB577198B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63" y="2220904"/>
            <a:ext cx="6443180" cy="241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0950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E79A-28C4-6210-2A42-62ED0F0EE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7145" y="1241266"/>
            <a:ext cx="4535926" cy="315375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Protocol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CD4E2D9-D9DA-9E40-F79C-5C5223E6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63" y="1871583"/>
            <a:ext cx="4983737" cy="311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55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29E6593-075E-1EB7-2F85-B469F19C7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6855" y="981074"/>
            <a:ext cx="8825658" cy="4105275"/>
          </a:xfrm>
        </p:spPr>
        <p:txBody>
          <a:bodyPr>
            <a:normAutofit fontScale="92500" lnSpcReduction="10000"/>
          </a:bodyPr>
          <a:lstStyle/>
          <a:p>
            <a:r>
              <a:rPr lang="en-IN" sz="4400" u="sng" cap="none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rPr>
              <a:t>Cloud Computing </a:t>
            </a:r>
          </a:p>
          <a:p>
            <a:endParaRPr lang="en-IN" sz="4400" u="sng" cap="none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Principles (25-30 mins)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Networking (45-50 mins)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Storage (35-40 mins)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Design (25-30 mins)</a:t>
            </a:r>
          </a:p>
          <a:p>
            <a:endParaRPr lang="en-IN" sz="2400" dirty="0"/>
          </a:p>
          <a:p>
            <a:r>
              <a:rPr lang="en-IN" sz="2400" dirty="0"/>
              <a:t>Duration – 2.5 hours</a:t>
            </a:r>
          </a:p>
        </p:txBody>
      </p:sp>
    </p:spTree>
    <p:extLst>
      <p:ext uri="{BB962C8B-B14F-4D97-AF65-F5344CB8AC3E}">
        <p14:creationId xmlns:p14="http://schemas.microsoft.com/office/powerpoint/2010/main" val="26679313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6AE87-C9CC-7A11-4A09-D5AD6425F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Access Types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15604A1-8CA8-96EE-6D93-37A4548126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25" y="2238375"/>
            <a:ext cx="7941444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3622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8E6E8-BD46-ECEE-3BAC-FE1200F78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sz="5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Summary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122" name="Picture 2" descr="Image preview">
            <a:extLst>
              <a:ext uri="{FF2B5EF4-FFF2-40B4-BE49-F238E27FC236}">
                <a16:creationId xmlns:a16="http://schemas.microsoft.com/office/drawing/2014/main" id="{41359C4C-DC5B-FDCC-D3F7-F2D7BB85E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57808"/>
            <a:ext cx="5828642" cy="660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2491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A642E-C30E-DCBB-E354-A6C3D6DB69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7145" y="1241266"/>
            <a:ext cx="4535926" cy="315375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Load Balancing</a:t>
            </a:r>
          </a:p>
        </p:txBody>
      </p:sp>
      <p:grpSp>
        <p:nvGrpSpPr>
          <p:cNvPr id="6151" name="Group 6150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6152" name="Rectangle 6151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6153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154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6146" name="Picture 2" descr="What is a load Balancer and its Types? | Cloud4U">
            <a:extLst>
              <a:ext uri="{FF2B5EF4-FFF2-40B4-BE49-F238E27FC236}">
                <a16:creationId xmlns:a16="http://schemas.microsoft.com/office/drawing/2014/main" id="{222CB6CA-1519-C7D4-DACF-D8BF0E1DD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9845" y="2207984"/>
            <a:ext cx="6239055" cy="3057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85006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01DAB-53A4-D3FB-015D-BD281743B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54604"/>
            <a:ext cx="8825658" cy="729192"/>
          </a:xfrm>
        </p:spPr>
        <p:txBody>
          <a:bodyPr/>
          <a:lstStyle/>
          <a:p>
            <a:r>
              <a:rPr lang="en-IN" dirty="0"/>
              <a:t>Types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D3F32-CD1B-DD40-4B1F-26B4BCFB3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152650"/>
            <a:ext cx="8825658" cy="3486150"/>
          </a:xfrm>
        </p:spPr>
        <p:txBody>
          <a:bodyPr/>
          <a:lstStyle/>
          <a:p>
            <a:r>
              <a:rPr lang="en-IN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Application</a:t>
            </a:r>
          </a:p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L7</a:t>
            </a:r>
          </a:p>
          <a:p>
            <a:r>
              <a:rPr lang="en-IN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Makes routing decisions based on HTTP headers, URL, or application content</a:t>
            </a:r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.</a:t>
            </a:r>
          </a:p>
          <a:p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IN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Transport</a:t>
            </a:r>
          </a:p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L4</a:t>
            </a:r>
          </a:p>
          <a:p>
            <a:r>
              <a:rPr lang="en-IN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Makes routing decisions based on IP address and port number.</a:t>
            </a:r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6432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959C-DDD7-0A46-B62C-6E7048004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38877" y="1241266"/>
            <a:ext cx="3929323" cy="3153753"/>
          </a:xfrm>
        </p:spPr>
        <p:txBody>
          <a:bodyPr>
            <a:normAutofit/>
          </a:bodyPr>
          <a:lstStyle/>
          <a:p>
            <a:r>
              <a:rPr lang="en-IN" sz="4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Cloud Load Balancing Solutions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4FDC1EC-DA25-F380-C805-58BA3ECA6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96" y="687261"/>
            <a:ext cx="6806575" cy="576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65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934F9A-54A6-5AC6-089F-586340E85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0773" y="1113062"/>
            <a:ext cx="3382297" cy="3281957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3AF6C5-62D1-C3F6-8BC2-F39AF3C459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0773" y="4591665"/>
            <a:ext cx="3382298" cy="115015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Domain Name System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DNS Servers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DNS Records</a:t>
            </a:r>
          </a:p>
          <a:p>
            <a:pPr>
              <a:lnSpc>
                <a:spcPct val="90000"/>
              </a:lnSpc>
            </a:pPr>
            <a:endParaRPr lang="en-IN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 descr="A telephone and a book&#10;&#10;Description automatically generated">
            <a:extLst>
              <a:ext uri="{FF2B5EF4-FFF2-40B4-BE49-F238E27FC236}">
                <a16:creationId xmlns:a16="http://schemas.microsoft.com/office/drawing/2014/main" id="{626B6972-3C20-0774-C0B7-A171DB5B8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249058" y="1113063"/>
            <a:ext cx="6192317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9059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9F8C84B1-7486-8D06-9E07-C3A1C18991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55" y="3152775"/>
            <a:ext cx="3161016" cy="30612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15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How DNS Works?</a:t>
            </a:r>
          </a:p>
          <a:p>
            <a:pPr>
              <a:lnSpc>
                <a:spcPct val="90000"/>
              </a:lnSpc>
            </a:pPr>
            <a:endParaRPr lang="en-IN" sz="1500" b="0" i="0" cap="none" dirty="0">
              <a:solidFill>
                <a:schemeClr val="accent4">
                  <a:lumMod val="60000"/>
                  <a:lumOff val="40000"/>
                </a:schemeClr>
              </a:solidFill>
              <a:effectLst/>
              <a:latin typeface="Lato" panose="020F0502020204030203" pitchFamily="34" charset="0"/>
            </a:endParaRPr>
          </a:p>
          <a:p>
            <a:pPr>
              <a:lnSpc>
                <a:spcPct val="90000"/>
              </a:lnSpc>
            </a:pPr>
            <a:r>
              <a:rPr lang="en-IN" sz="15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DNS translates the human-readable website names (such as "</a:t>
            </a:r>
            <a:r>
              <a:rPr lang="en-IN" sz="1500" b="0" i="0" cap="none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google.Com</a:t>
            </a:r>
            <a:r>
              <a:rPr lang="en-IN" sz="15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" or "</a:t>
            </a:r>
            <a:r>
              <a:rPr lang="en-IN" sz="1500" b="0" i="0" cap="none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amazon.Com</a:t>
            </a:r>
            <a:r>
              <a:rPr lang="en-IN" sz="15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Lato" panose="020F0502020204030203" pitchFamily="34" charset="0"/>
              </a:rPr>
              <a:t>") into numerical IP addresses, which the computers can understand.</a:t>
            </a:r>
            <a:endParaRPr lang="en-IN" sz="1500" cap="none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033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034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1026" name="Picture 2" descr="diagram of how a DNS server works">
            <a:extLst>
              <a:ext uri="{FF2B5EF4-FFF2-40B4-BE49-F238E27FC236}">
                <a16:creationId xmlns:a16="http://schemas.microsoft.com/office/drawing/2014/main" id="{8A491C9F-83E8-1A2F-5049-C76D06729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2472" y="1616856"/>
            <a:ext cx="6960471" cy="391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8741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B4E063B-5DDA-AD4E-14BB-DC36607E08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26304" y="493776"/>
            <a:ext cx="5000215" cy="539909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 </a:t>
            </a: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1. Enter website address: you type a web address (URL) like "</a:t>
            </a:r>
            <a:r>
              <a:rPr lang="en-IN" sz="1200" b="0" i="0" cap="none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mypage</a:t>
            </a: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[.]Com" in the browser.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2. Check local cache: your computer checks if it already knows the IP address from a local cache (browser, OS, or router).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3. Check host files: if not found in cache, your computer checks its host files for the IP address.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4. Ask DNS resolver: if still not found, it asks a DNS resolver (usually provided by your ISP).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5. Root server lookup: the DNS resolver asks a root server where to find the top-level domain (like ".Com").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6. TLD server lookup: the root server directs the resolver to the correct TLD (Top Level Domain) server (for ".Com").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7. Authoritative server lookup: the resolver asks the authoritative server for the exact IP address of "</a:t>
            </a:r>
            <a:r>
              <a:rPr lang="en-IN" sz="1200" b="0" i="0" cap="none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mypage</a:t>
            </a: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[.]Com".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8. Get IP address: the authoritative server provides the correct IP address for the website.</a:t>
            </a:r>
          </a:p>
          <a:p>
            <a:pPr>
              <a:lnSpc>
                <a:spcPct val="90000"/>
              </a:lnSpc>
            </a:pP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  <a:t>9. Connect to website: your browser uses this IP address to connect to the website and load it.</a:t>
            </a:r>
            <a:br>
              <a:rPr lang="en-IN" sz="1200" b="0" i="0" cap="none" dirty="0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+mj-lt"/>
              </a:rPr>
            </a:br>
            <a:endParaRPr lang="en-IN" sz="1200" cap="none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</p:txBody>
      </p:sp>
      <p:grpSp>
        <p:nvGrpSpPr>
          <p:cNvPr id="2055" name="Group 2054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2056" name="Rectangle 2055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57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58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6" name="Picture 8" descr="Image preview">
            <a:extLst>
              <a:ext uri="{FF2B5EF4-FFF2-40B4-BE49-F238E27FC236}">
                <a16:creationId xmlns:a16="http://schemas.microsoft.com/office/drawing/2014/main" id="{70BC1A0F-BC79-20AA-FD88-3B92D0DBE9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26" y="57150"/>
            <a:ext cx="5004700" cy="674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82091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C8068-6BC8-1A68-5641-EB7500C368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DNS Lookup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535ED5-BADB-42BA-7BFD-F7F252CD7D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55" y="4591665"/>
            <a:ext cx="3161016" cy="1622322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4C77EB8-90B6-6361-12F4-2A8489E0F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193" y="463628"/>
            <a:ext cx="6916318" cy="593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82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9D514-7278-956A-5F02-408D2D329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55" y="1241266"/>
            <a:ext cx="3161016" cy="3153753"/>
          </a:xfrm>
        </p:spPr>
        <p:txBody>
          <a:bodyPr>
            <a:normAutofit/>
          </a:bodyPr>
          <a:lstStyle/>
          <a:p>
            <a:r>
              <a:rPr lang="en-IN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DNS Records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A657F0-42F3-40D3-BC75-7DA1F5C6A2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2" y="396837"/>
            <a:ext cx="7906665" cy="6058999"/>
            <a:chOff x="423332" y="396837"/>
            <a:chExt cx="7906665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94FF68-7A60-47B7-AB98-1674FC7F2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2" y="402165"/>
              <a:ext cx="678513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42B4F8D7-4E9C-45EF-9072-1AF32CEF7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4616676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ECBDDDB-593C-40F0-8E80-AA75798EE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6459831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1B443724-58A7-81F5-1DD4-39803502D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68" y="1655312"/>
            <a:ext cx="6487430" cy="190526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FC08DB-BD05-C6E0-ED1B-380DA004C1A0}"/>
              </a:ext>
            </a:extLst>
          </p:cNvPr>
          <p:cNvSpPr txBox="1"/>
          <p:nvPr/>
        </p:nvSpPr>
        <p:spPr>
          <a:xfrm>
            <a:off x="776668" y="4361875"/>
            <a:ext cx="3314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err="1"/>
              <a:t>nslookup</a:t>
            </a:r>
            <a:endParaRPr lang="en-IN" dirty="0"/>
          </a:p>
          <a:p>
            <a:r>
              <a:rPr lang="en-IN" dirty="0"/>
              <a:t>dig</a:t>
            </a:r>
          </a:p>
        </p:txBody>
      </p:sp>
    </p:spTree>
    <p:extLst>
      <p:ext uri="{BB962C8B-B14F-4D97-AF65-F5344CB8AC3E}">
        <p14:creationId xmlns:p14="http://schemas.microsoft.com/office/powerpoint/2010/main" val="1621905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CBF8B-A0A7-6C50-AC1F-FC975D585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1662642"/>
          </a:xfrm>
        </p:spPr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Principles</a:t>
            </a:r>
          </a:p>
        </p:txBody>
      </p:sp>
    </p:spTree>
    <p:extLst>
      <p:ext uri="{BB962C8B-B14F-4D97-AF65-F5344CB8AC3E}">
        <p14:creationId xmlns:p14="http://schemas.microsoft.com/office/powerpoint/2010/main" val="5412076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EB4A-C51D-DA17-5CF1-82AF1CC6BE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1531" y="1167045"/>
            <a:ext cx="8825658" cy="954363"/>
          </a:xfrm>
        </p:spPr>
        <p:txBody>
          <a:bodyPr/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Cloud Storage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8D4F2F12-15E8-BA80-62BF-E5889E4E746D}"/>
              </a:ext>
            </a:extLst>
          </p:cNvPr>
          <p:cNvSpPr txBox="1">
            <a:spLocks/>
          </p:cNvSpPr>
          <p:nvPr/>
        </p:nvSpPr>
        <p:spPr bwMode="gray">
          <a:xfrm>
            <a:off x="1191531" y="2399940"/>
            <a:ext cx="8825658" cy="27938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Understanding cloud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Storage characteristics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Storage types and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Content delivery networks</a:t>
            </a:r>
          </a:p>
        </p:txBody>
      </p:sp>
    </p:spTree>
    <p:extLst>
      <p:ext uri="{BB962C8B-B14F-4D97-AF65-F5344CB8AC3E}">
        <p14:creationId xmlns:p14="http://schemas.microsoft.com/office/powerpoint/2010/main" val="28920450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545BC18-8BBF-DD4F-8E60-AA058EB0C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0131" y="1933596"/>
            <a:ext cx="8825658" cy="2793852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cap="none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DropBox</a:t>
            </a:r>
            <a:endParaRPr lang="en-IN" sz="2400" cap="none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iCloud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Google Drive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N" sz="24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One Drive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400" cap="none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3311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C003F-E9E6-28CF-65E5-A15092C4B3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7145" y="1241266"/>
            <a:ext cx="4535926" cy="315375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EBEBEB"/>
                </a:solidFill>
              </a:rPr>
              <a:t>Access Types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5063B32-D93D-A45D-1B09-D76BFF01A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33" y="1226724"/>
            <a:ext cx="5980544" cy="24819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BDB549-D57F-7AB0-0508-9F79721AA29D}"/>
              </a:ext>
            </a:extLst>
          </p:cNvPr>
          <p:cNvSpPr txBox="1"/>
          <p:nvPr/>
        </p:nvSpPr>
        <p:spPr>
          <a:xfrm>
            <a:off x="423333" y="3767515"/>
            <a:ext cx="345835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1400" i="0" u="none" strike="noStrike" baseline="0" dirty="0"/>
              <a:t>Access frequency – frequent</a:t>
            </a:r>
          </a:p>
          <a:p>
            <a:pPr algn="l"/>
            <a:r>
              <a:rPr lang="en-IN" sz="1400" i="0" u="none" strike="noStrike" baseline="0" dirty="0"/>
              <a:t>Access speed – fast</a:t>
            </a:r>
          </a:p>
          <a:p>
            <a:pPr algn="l"/>
            <a:r>
              <a:rPr lang="en-IN" sz="1400" i="0" u="none" strike="noStrike" baseline="0" dirty="0"/>
              <a:t>Media type – SSD drives</a:t>
            </a:r>
          </a:p>
          <a:p>
            <a:pPr algn="l"/>
            <a:r>
              <a:rPr lang="en-IN" sz="1400" i="0" u="none" strike="noStrike" baseline="0" dirty="0"/>
              <a:t>Cost per GB - higher</a:t>
            </a:r>
            <a:endParaRPr lang="en-IN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F62F2-82FC-BF31-19BF-A3121A9CBDD8}"/>
              </a:ext>
            </a:extLst>
          </p:cNvPr>
          <p:cNvSpPr txBox="1"/>
          <p:nvPr/>
        </p:nvSpPr>
        <p:spPr>
          <a:xfrm>
            <a:off x="3345428" y="3767515"/>
            <a:ext cx="31257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/>
              <a:t>Access frequency – infrequent</a:t>
            </a:r>
          </a:p>
          <a:p>
            <a:r>
              <a:rPr lang="en-IN" sz="1400" dirty="0"/>
              <a:t>Access speed – slow</a:t>
            </a:r>
          </a:p>
          <a:p>
            <a:r>
              <a:rPr lang="nb-NO" sz="1400" dirty="0"/>
              <a:t>Media type – HDD</a:t>
            </a:r>
          </a:p>
          <a:p>
            <a:r>
              <a:rPr lang="en-IN" sz="1400" dirty="0"/>
              <a:t>Cost per GB - lower</a:t>
            </a:r>
          </a:p>
        </p:txBody>
      </p:sp>
    </p:spTree>
    <p:extLst>
      <p:ext uri="{BB962C8B-B14F-4D97-AF65-F5344CB8AC3E}">
        <p14:creationId xmlns:p14="http://schemas.microsoft.com/office/powerpoint/2010/main" val="41980708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83D0-B271-64E9-14C3-64BC976331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1803" y="964374"/>
            <a:ext cx="8825658" cy="1594443"/>
          </a:xfrm>
        </p:spPr>
        <p:txBody>
          <a:bodyPr/>
          <a:lstStyle/>
          <a:p>
            <a:r>
              <a:rPr lang="en-IN" dirty="0"/>
              <a:t>Storage Containers</a:t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BE9B7E-5172-7F02-6A8F-E20DFEA0F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803" y="2084832"/>
            <a:ext cx="9488662" cy="3913632"/>
          </a:xfrm>
        </p:spPr>
        <p:txBody>
          <a:bodyPr>
            <a:normAutofit/>
          </a:bodyPr>
          <a:lstStyle/>
          <a:p>
            <a:pPr algn="l"/>
            <a:r>
              <a:rPr lang="en-IN" sz="2000" i="0" u="none" strike="noStrike" cap="non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Uploaded data is stored in a container</a:t>
            </a:r>
          </a:p>
          <a:p>
            <a:pPr algn="l"/>
            <a:r>
              <a:rPr lang="en-IN" sz="2000" i="0" u="none" strike="noStrike" cap="non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Providers allow multiple containers (file, blobs, tables)</a:t>
            </a:r>
          </a:p>
          <a:p>
            <a:pPr algn="l"/>
            <a:r>
              <a:rPr lang="en-IN" sz="2000" i="0" u="none" strike="noStrike" cap="non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They are called buckets or blobs</a:t>
            </a:r>
          </a:p>
          <a:p>
            <a:pPr algn="l"/>
            <a:r>
              <a:rPr lang="en-IN" sz="2000" i="0" u="none" strike="noStrike" cap="non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Flexible storage infrastructure</a:t>
            </a:r>
          </a:p>
          <a:p>
            <a:pPr algn="l"/>
            <a:endParaRPr lang="en-IN" sz="2000" cap="none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  <a:p>
            <a:pPr algn="l"/>
            <a:r>
              <a:rPr lang="en-IN" sz="20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Use Cases:</a:t>
            </a:r>
          </a:p>
          <a:p>
            <a:pPr marL="342900" marR="0" lvl="0" indent="-342900" fontAlgn="base">
              <a:buFont typeface="Arial" panose="020B0604020202020204" pitchFamily="34" charset="0"/>
              <a:buChar char="•"/>
              <a:tabLst/>
            </a:pPr>
            <a:r>
              <a:rPr lang="en-US" altLang="en-US" sz="21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Data Lakes: Large amounts of raw data are stored</a:t>
            </a:r>
          </a:p>
          <a:p>
            <a:pPr marL="342900" marR="0" lvl="0" indent="-342900" fontAlgn="base">
              <a:buFont typeface="Arial" panose="020B0604020202020204" pitchFamily="34" charset="0"/>
              <a:buChar char="•"/>
              <a:tabLst/>
            </a:pPr>
            <a:r>
              <a:rPr lang="en-US" altLang="en-US" sz="21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Application Data: App-related data, such as user files or logs.</a:t>
            </a:r>
          </a:p>
          <a:p>
            <a:pPr marL="342900" marR="0" lvl="0" indent="-342900" fontAlgn="base">
              <a:buFont typeface="Arial" panose="020B0604020202020204" pitchFamily="34" charset="0"/>
              <a:buChar char="•"/>
              <a:tabLst/>
            </a:pPr>
            <a:r>
              <a:rPr lang="en-US" altLang="en-US" sz="21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Content Delivery: Static assets (images, videos) for websites or apps</a:t>
            </a:r>
            <a:endParaRPr lang="en-IN" sz="2000" cap="none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00986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AE49A-3A6D-E56E-9D1B-EB8AF01B3C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121325"/>
            <a:ext cx="8825658" cy="861420"/>
          </a:xfrm>
        </p:spPr>
        <p:txBody>
          <a:bodyPr/>
          <a:lstStyle/>
          <a:p>
            <a:r>
              <a:rPr lang="en-IN" dirty="0"/>
              <a:t>Characteristics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B24215-A670-8F9F-5825-96FE40C5A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286000"/>
            <a:ext cx="4754778" cy="3352800"/>
          </a:xfrm>
        </p:spPr>
        <p:txBody>
          <a:bodyPr/>
          <a:lstStyle/>
          <a:p>
            <a:r>
              <a:rPr lang="en-IN" dirty="0"/>
              <a:t>Cost Per GB</a:t>
            </a:r>
          </a:p>
          <a:p>
            <a:r>
              <a:rPr lang="en-IN" dirty="0"/>
              <a:t>Storage Limits</a:t>
            </a:r>
          </a:p>
          <a:p>
            <a:r>
              <a:rPr lang="en-IN" dirty="0"/>
              <a:t>Data encryption / compression</a:t>
            </a:r>
          </a:p>
          <a:p>
            <a:r>
              <a:rPr lang="en-IN" dirty="0"/>
              <a:t>Read / write speed</a:t>
            </a:r>
          </a:p>
          <a:p>
            <a:r>
              <a:rPr lang="en-IN" dirty="0"/>
              <a:t>Read / write costs</a:t>
            </a:r>
          </a:p>
          <a:p>
            <a:r>
              <a:rPr lang="en-IN" dirty="0"/>
              <a:t>Data latency</a:t>
            </a:r>
          </a:p>
          <a:p>
            <a:r>
              <a:rPr lang="en-IN" dirty="0"/>
              <a:t>Data retrieval cost</a:t>
            </a:r>
          </a:p>
          <a:p>
            <a:r>
              <a:rPr lang="en-IN" dirty="0"/>
              <a:t>De-duplication</a:t>
            </a:r>
          </a:p>
        </p:txBody>
      </p:sp>
    </p:spTree>
    <p:extLst>
      <p:ext uri="{BB962C8B-B14F-4D97-AF65-F5344CB8AC3E}">
        <p14:creationId xmlns:p14="http://schemas.microsoft.com/office/powerpoint/2010/main" val="36533617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30275-1F21-DD84-B622-46E3FA43DA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E48C4-5EB2-CC70-2971-6284148240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1989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77D46-B45E-768C-D242-D98710B91C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160949"/>
            <a:ext cx="8825658" cy="963507"/>
          </a:xfrm>
        </p:spPr>
        <p:txBody>
          <a:bodyPr/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 Delivery Network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52092-4C55-01C8-6F25-6A1CA5E1A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912004"/>
            <a:ext cx="8825658" cy="2574396"/>
          </a:xfrm>
        </p:spPr>
        <p:txBody>
          <a:bodyPr>
            <a:noAutofit/>
          </a:bodyPr>
          <a:lstStyle/>
          <a:p>
            <a:pPr algn="l"/>
            <a:r>
              <a:rPr lang="en-IN" sz="2000" b="0" i="0" u="none" strike="noStrike" cap="non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CDNs give users the ability in remote areas to access data on servers that are closer than the main server is.</a:t>
            </a:r>
          </a:p>
          <a:p>
            <a:pPr algn="l"/>
            <a:endParaRPr lang="en-IN" sz="2000" cap="none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  <a:p>
            <a:pPr algn="l"/>
            <a:r>
              <a:rPr lang="en-IN" sz="2000" cap="none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If the user is located far from that server, it will take a long time to load a large file, such as a video or website image. Instead, the website content is stored on CDN servers geographically closer to the users and reaches their computers much faster</a:t>
            </a:r>
            <a:r>
              <a:rPr lang="en-IN" sz="2000" b="0" i="0" dirty="0">
                <a:solidFill>
                  <a:srgbClr val="333333"/>
                </a:solidFill>
                <a:effectLst/>
                <a:latin typeface="AmazonEmber"/>
              </a:rPr>
              <a:t>.</a:t>
            </a:r>
            <a:endParaRPr lang="en-IN" sz="2000" cap="none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61537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25040-FBA8-02A6-39A4-2AA91DFD6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7145" y="1241266"/>
            <a:ext cx="4535926" cy="3153753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Caching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160FB3D5-8A5B-E25E-F55B-56BC90654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43" y="1371601"/>
            <a:ext cx="6734343" cy="38385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E74D49-2D20-69E7-B8AA-24DDB2EF2223}"/>
              </a:ext>
            </a:extLst>
          </p:cNvPr>
          <p:cNvSpPr txBox="1"/>
          <p:nvPr/>
        </p:nvSpPr>
        <p:spPr>
          <a:xfrm>
            <a:off x="309804" y="5336971"/>
            <a:ext cx="60990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cap="none" dirty="0"/>
              <a:t>Data is cached at multiple edge servers close to user location</a:t>
            </a:r>
          </a:p>
        </p:txBody>
      </p:sp>
    </p:spTree>
    <p:extLst>
      <p:ext uri="{BB962C8B-B14F-4D97-AF65-F5344CB8AC3E}">
        <p14:creationId xmlns:p14="http://schemas.microsoft.com/office/powerpoint/2010/main" val="11902737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DA34B8A-FA8D-4E16-AD72-7B60B1C2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885D229-60DD-4D71-8181-10E781C149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B0DAA45-BE66-4F0C-93A6-519D9410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F449A3D-A43B-4688-BD89-35734D007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4E9975C-AF3D-48EF-B3F0-112A01A382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F00A076-2FEA-40D1-8F85-842481797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2E68741-6133-4CAA-BF3C-F0E6CF40C5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76C01C64-4A8B-42FC-93C5-2D6A3EBAB7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D969AEA9-C1EE-45E1-9964-D9705492E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4845E67D-4E5B-44B3-AB74-5E95C839E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079CE317-680B-449C-A423-71C1FE06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E17522-AF18-EC81-57B9-9D438A7D4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0" i="0" kern="120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rPr>
              <a:t>Benefits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691FB1F-5549-FD8C-68B7-B040E22E1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449" y="652141"/>
            <a:ext cx="7253207" cy="5748164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DBCCD-A673-6D66-8149-238E18FB0A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buFont typeface="Wingdings 3" charset="2"/>
              <a:buChar char=""/>
            </a:pPr>
            <a:r>
              <a:rPr lang="en-US" sz="15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Optimized Website Speed: Faster page loading times </a:t>
            </a:r>
          </a:p>
          <a:p>
            <a:pPr>
              <a:lnSpc>
                <a:spcPct val="90000"/>
              </a:lnSpc>
              <a:buFont typeface="Wingdings 3" charset="2"/>
              <a:buChar char=""/>
            </a:pPr>
            <a:endParaRPr lang="en-US" sz="1500" cap="none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90000"/>
              </a:lnSpc>
              <a:buFont typeface="Wingdings 3" charset="2"/>
              <a:buChar char=""/>
            </a:pPr>
            <a:r>
              <a:rPr lang="en-US" sz="15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Reduced Load on Your Server: Since a CDN helps distribute the load, it reduces the strain on your primary web server. </a:t>
            </a:r>
          </a:p>
          <a:p>
            <a:pPr>
              <a:lnSpc>
                <a:spcPct val="90000"/>
              </a:lnSpc>
              <a:buFont typeface="Wingdings 3" charset="2"/>
              <a:buChar char=""/>
            </a:pPr>
            <a:endParaRPr lang="en-US" sz="1500" cap="none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90000"/>
              </a:lnSpc>
              <a:buFont typeface="Wingdings 3" charset="2"/>
              <a:buChar char=""/>
            </a:pPr>
            <a:r>
              <a:rPr lang="en-US" sz="1500" cap="none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Better Content Availability: Users can browse your website, watch high-quality videos, download files, or retrieve information faster and more reliably.</a:t>
            </a:r>
          </a:p>
        </p:txBody>
      </p:sp>
      <p:sp>
        <p:nvSpPr>
          <p:cNvPr id="35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9698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7C2AC-C974-FF42-9752-5CC148609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921173"/>
            <a:ext cx="8825658" cy="861420"/>
          </a:xfrm>
        </p:spPr>
        <p:txBody>
          <a:bodyPr/>
          <a:lstStyle/>
          <a:p>
            <a:r>
              <a:rPr lang="en-US" dirty="0"/>
              <a:t>Cloud Design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60848C-CBB0-CED1-789C-A6EC116CFAE8}"/>
              </a:ext>
            </a:extLst>
          </p:cNvPr>
          <p:cNvSpPr txBox="1"/>
          <p:nvPr/>
        </p:nvSpPr>
        <p:spPr>
          <a:xfrm>
            <a:off x="1310640" y="2412276"/>
            <a:ext cx="719328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sz="3200" i="0" u="none" strike="noStrik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Redundancy</a:t>
            </a:r>
          </a:p>
          <a:p>
            <a:pPr algn="l"/>
            <a:r>
              <a:rPr lang="en-IN" sz="3200" i="0" u="none" strike="noStrik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High availability</a:t>
            </a:r>
          </a:p>
          <a:p>
            <a:pPr algn="l"/>
            <a:r>
              <a:rPr lang="en-IN" sz="3200" i="0" u="none" strike="noStrik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Disaster recovery</a:t>
            </a:r>
          </a:p>
          <a:p>
            <a:pPr algn="l"/>
            <a:r>
              <a:rPr lang="en-IN" sz="3200" i="0" u="none" strike="noStrike" baseline="0" dirty="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rPr>
              <a:t>Recovery objectives</a:t>
            </a:r>
            <a:endParaRPr lang="en-IN" sz="3200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2F116AA2-41B1-25EA-C259-DDB6D915A6BE}"/>
                  </a:ext>
                </a:extLst>
              </p14:cNvPr>
              <p14:cNvContentPartPr/>
              <p14:nvPr/>
            </p14:nvContentPartPr>
            <p14:xfrm>
              <a:off x="9729920" y="2378427"/>
              <a:ext cx="2520" cy="3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2F116AA2-41B1-25EA-C259-DDB6D915A6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23800" y="2372307"/>
                <a:ext cx="1476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72" name="Group 71">
            <a:extLst>
              <a:ext uri="{FF2B5EF4-FFF2-40B4-BE49-F238E27FC236}">
                <a16:creationId xmlns:a16="http://schemas.microsoft.com/office/drawing/2014/main" id="{8516C3B8-2AEC-06DC-F4A0-196804D3FBB2}"/>
              </a:ext>
            </a:extLst>
          </p:cNvPr>
          <p:cNvGrpSpPr/>
          <p:nvPr/>
        </p:nvGrpSpPr>
        <p:grpSpPr>
          <a:xfrm>
            <a:off x="1328600" y="2336307"/>
            <a:ext cx="8404200" cy="1665720"/>
            <a:chOff x="1328600" y="2336307"/>
            <a:chExt cx="8404200" cy="16657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137" name="Ink 136">
                  <a:extLst>
                    <a:ext uri="{FF2B5EF4-FFF2-40B4-BE49-F238E27FC236}">
                      <a16:creationId xmlns:a16="http://schemas.microsoft.com/office/drawing/2014/main" id="{1FFBACAA-4D11-E78D-588E-16E1114623DE}"/>
                    </a:ext>
                  </a:extLst>
                </p14:cNvPr>
                <p14:cNvContentPartPr/>
                <p14:nvPr/>
              </p14:nvContentPartPr>
              <p14:xfrm>
                <a:off x="9727760" y="2336307"/>
                <a:ext cx="2880" cy="42840"/>
              </p14:xfrm>
            </p:contentPart>
          </mc:Choice>
          <mc:Fallback>
            <p:pic>
              <p:nvPicPr>
                <p:cNvPr id="137" name="Ink 136">
                  <a:extLst>
                    <a:ext uri="{FF2B5EF4-FFF2-40B4-BE49-F238E27FC236}">
                      <a16:creationId xmlns:a16="http://schemas.microsoft.com/office/drawing/2014/main" id="{1FFBACAA-4D11-E78D-588E-16E1114623DE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9721640" y="2330187"/>
                  <a:ext cx="15120" cy="55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139" name="Ink 138">
                  <a:extLst>
                    <a:ext uri="{FF2B5EF4-FFF2-40B4-BE49-F238E27FC236}">
                      <a16:creationId xmlns:a16="http://schemas.microsoft.com/office/drawing/2014/main" id="{36A5E5D5-7415-CB5F-18A4-1F4FECB72E0B}"/>
                    </a:ext>
                  </a:extLst>
                </p14:cNvPr>
                <p14:cNvContentPartPr/>
                <p14:nvPr/>
              </p14:nvContentPartPr>
              <p14:xfrm>
                <a:off x="9729920" y="2376267"/>
                <a:ext cx="2880" cy="2520"/>
              </p14:xfrm>
            </p:contentPart>
          </mc:Choice>
          <mc:Fallback>
            <p:pic>
              <p:nvPicPr>
                <p:cNvPr id="139" name="Ink 138">
                  <a:extLst>
                    <a:ext uri="{FF2B5EF4-FFF2-40B4-BE49-F238E27FC236}">
                      <a16:creationId xmlns:a16="http://schemas.microsoft.com/office/drawing/2014/main" id="{36A5E5D5-7415-CB5F-18A4-1F4FECB72E0B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723800" y="2370147"/>
                  <a:ext cx="15120" cy="14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36A04731-123B-AB96-AEFB-AAC631B33E8A}"/>
                    </a:ext>
                  </a:extLst>
                </p14:cNvPr>
                <p14:cNvContentPartPr/>
                <p14:nvPr/>
              </p14:nvContentPartPr>
              <p14:xfrm>
                <a:off x="1430480" y="3033267"/>
                <a:ext cx="9000" cy="23400"/>
              </p14:xfrm>
            </p:contentPart>
          </mc:Choice>
          <mc:Fallback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36A04731-123B-AB96-AEFB-AAC631B33E8A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424360" y="3027147"/>
                  <a:ext cx="21240" cy="3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140" name="Ink 139">
                  <a:extLst>
                    <a:ext uri="{FF2B5EF4-FFF2-40B4-BE49-F238E27FC236}">
                      <a16:creationId xmlns:a16="http://schemas.microsoft.com/office/drawing/2014/main" id="{4BC9971B-A50A-DA5B-D1BE-8D3DE35A81BA}"/>
                    </a:ext>
                  </a:extLst>
                </p14:cNvPr>
                <p14:cNvContentPartPr/>
                <p14:nvPr/>
              </p14:nvContentPartPr>
              <p14:xfrm>
                <a:off x="1328600" y="3993027"/>
                <a:ext cx="360" cy="9000"/>
              </p14:xfrm>
            </p:contentPart>
          </mc:Choice>
          <mc:Fallback>
            <p:pic>
              <p:nvPicPr>
                <p:cNvPr id="140" name="Ink 139">
                  <a:extLst>
                    <a:ext uri="{FF2B5EF4-FFF2-40B4-BE49-F238E27FC236}">
                      <a16:creationId xmlns:a16="http://schemas.microsoft.com/office/drawing/2014/main" id="{4BC9971B-A50A-DA5B-D1BE-8D3DE35A81BA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322480" y="3986907"/>
                  <a:ext cx="12600" cy="212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C3C9B0A2-21D0-4D58-41B7-8E1768C10D2A}"/>
                  </a:ext>
                </a:extLst>
              </p14:cNvPr>
              <p14:cNvContentPartPr/>
              <p14:nvPr/>
            </p14:nvContentPartPr>
            <p14:xfrm>
              <a:off x="2970920" y="6028467"/>
              <a:ext cx="720" cy="1080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C3C9B0A2-21D0-4D58-41B7-8E1768C10D2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64800" y="6022347"/>
                <a:ext cx="12960" cy="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3036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EF28A3-012D-4640-B8B8-1EF6EAF723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B2F1C2-14D3-4A53-B329-323795BCF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94E879E-1515-4211-8F1B-B68A92B2C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7137E7D-1F4E-498A-97D1-0E1FE6FC6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1375183-B6E5-43E0-B28F-39EC90838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67F36BD-A8AF-4304-A662-1007CC174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5D9095F-2809-4A90-A032-250AC21C3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9027D7BF-C282-4477-A406-245C3F265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5">
              <a:extLst>
                <a:ext uri="{FF2B5EF4-FFF2-40B4-BE49-F238E27FC236}">
                  <a16:creationId xmlns:a16="http://schemas.microsoft.com/office/drawing/2014/main" id="{AC3C43D8-426E-472E-A8E8-C41BF7A876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52DCAE0E-B8DE-4C42-A48F-FA0C8345A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59647F54-801D-44AB-8284-EDDFF7763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BDFE4C-D13C-2BAF-53B1-5F4BD7DD2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AF1ED7-66F5-AAF8-9E22-980D2BD14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475" b="-5"/>
          <a:stretch/>
        </p:blipFill>
        <p:spPr>
          <a:xfrm>
            <a:off x="1151467" y="2775951"/>
            <a:ext cx="3031901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C95E92A-435E-8F4A-19A5-13605CCB5B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1336" y="2603500"/>
            <a:ext cx="6551597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Introduction to cloud computing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vs. On-premise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service models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Cloud deployment models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Characteristics of cloud computing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u="none" strike="noStrike" cap="none" baseline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Shared responsibility models</a:t>
            </a:r>
            <a:endParaRPr lang="en-US" cap="none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417583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8366E-B451-CC38-3DEC-119D7D548F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1292C4-D300-E10C-034B-E5EB310E63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169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EC912-887A-DB45-5D23-C62B88691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7145" y="1241266"/>
            <a:ext cx="4535926" cy="3153753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EBEBEB"/>
                </a:solidFill>
              </a:rPr>
              <a:t>Cloud Services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E2D86BB-893F-471B-AD66-50E01777C0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3" y="396837"/>
            <a:ext cx="6451503" cy="6058999"/>
            <a:chOff x="423333" y="396837"/>
            <a:chExt cx="6451503" cy="6058999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1E3F80D-79C6-468A-83E4-3FEA58556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3" y="402165"/>
              <a:ext cx="522933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009504C1-96CE-44B4-8DF0-613CF9D1DA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3161515" y="2801722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F299836-4C10-4395-B386-C0FA537C4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5004670" y="1826079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480575E-9E60-CF82-F5D7-F84D6E979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63" y="2600454"/>
            <a:ext cx="4983737" cy="165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96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CEB1-D980-5676-88B7-0E09C0BE0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01285"/>
            <a:ext cx="8825658" cy="861420"/>
          </a:xfrm>
        </p:spPr>
        <p:txBody>
          <a:bodyPr/>
          <a:lstStyle/>
          <a:p>
            <a:pPr algn="ctr"/>
            <a:r>
              <a:rPr lang="en-IN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Cloud vs On-Premise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6792DA-8FC9-0DE7-A21D-9175DE0197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5071" y="4165751"/>
            <a:ext cx="8825658" cy="444349"/>
          </a:xfrm>
        </p:spPr>
        <p:txBody>
          <a:bodyPr/>
          <a:lstStyle/>
          <a:p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	Hardware				Operating system			     applications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06E085-4582-9C61-0BA0-462D51D4B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880" y="1892808"/>
            <a:ext cx="8487960" cy="2143424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3B9CFF0D-38E8-95F1-A1A8-B0133675614E}"/>
              </a:ext>
            </a:extLst>
          </p:cNvPr>
          <p:cNvSpPr txBox="1">
            <a:spLocks/>
          </p:cNvSpPr>
          <p:nvPr/>
        </p:nvSpPr>
        <p:spPr bwMode="gray">
          <a:xfrm>
            <a:off x="1721271" y="4967035"/>
            <a:ext cx="8825658" cy="16025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0" i="0" kern="1200" cap="all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b="0" i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Traditional computing</a:t>
            </a:r>
          </a:p>
        </p:txBody>
      </p:sp>
    </p:spTree>
    <p:extLst>
      <p:ext uri="{BB962C8B-B14F-4D97-AF65-F5344CB8AC3E}">
        <p14:creationId xmlns:p14="http://schemas.microsoft.com/office/powerpoint/2010/main" val="465393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DC1AA-1AE1-5279-39DA-F290A16721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801285"/>
            <a:ext cx="8825658" cy="561171"/>
          </a:xfrm>
        </p:spPr>
        <p:txBody>
          <a:bodyPr/>
          <a:lstStyle/>
          <a:p>
            <a:pPr algn="ctr"/>
            <a:r>
              <a:rPr lang="en-IN" sz="40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Expanding Company requirements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49F12-322A-A934-EDE1-8A88FEF44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389" y="1678157"/>
            <a:ext cx="5821917" cy="454090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More employees – more computers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Buy expensive 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Spend time and resources for setup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Computers need to talk to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Need for a centralized storage / DB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Compute intensive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Every year, hardware gets obsolete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Companies keep building new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cap="none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OS and Application Upgrades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cap="none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endParaRPr lang="en-IN" sz="20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 descr="A computer with a keyboard and a monitor&#10;&#10;Description automatically generated">
            <a:extLst>
              <a:ext uri="{FF2B5EF4-FFF2-40B4-BE49-F238E27FC236}">
                <a16:creationId xmlns:a16="http://schemas.microsoft.com/office/drawing/2014/main" id="{4B7D7DB0-360F-FE06-984A-8F67F3D89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20862" y="1714616"/>
            <a:ext cx="1438211" cy="1438211"/>
          </a:xfrm>
          <a:prstGeom prst="rect">
            <a:avLst/>
          </a:prstGeom>
        </p:spPr>
      </p:pic>
      <p:pic>
        <p:nvPicPr>
          <p:cNvPr id="11" name="Picture 10" descr="A computer with a keyboard and a monitor&#10;&#10;Description automatically generated">
            <a:extLst>
              <a:ext uri="{FF2B5EF4-FFF2-40B4-BE49-F238E27FC236}">
                <a16:creationId xmlns:a16="http://schemas.microsoft.com/office/drawing/2014/main" id="{C4E7AA62-D65D-B8C4-CF8D-C30E2F4802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34670" y="1714615"/>
            <a:ext cx="1438211" cy="1438211"/>
          </a:xfrm>
          <a:prstGeom prst="rect">
            <a:avLst/>
          </a:prstGeom>
        </p:spPr>
      </p:pic>
      <p:pic>
        <p:nvPicPr>
          <p:cNvPr id="12" name="Picture 11" descr="A computer with a keyboard and a monitor&#10;&#10;Description automatically generated">
            <a:extLst>
              <a:ext uri="{FF2B5EF4-FFF2-40B4-BE49-F238E27FC236}">
                <a16:creationId xmlns:a16="http://schemas.microsoft.com/office/drawing/2014/main" id="{A7FF1B70-2847-11FC-0E1F-55FB1E899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672606" y="1714617"/>
            <a:ext cx="1438211" cy="1438211"/>
          </a:xfrm>
          <a:prstGeom prst="rect">
            <a:avLst/>
          </a:prstGeom>
        </p:spPr>
      </p:pic>
      <p:pic>
        <p:nvPicPr>
          <p:cNvPr id="17" name="Picture 16" descr="A computer tower and a blue cylinder&#10;&#10;Description automatically generated">
            <a:extLst>
              <a:ext uri="{FF2B5EF4-FFF2-40B4-BE49-F238E27FC236}">
                <a16:creationId xmlns:a16="http://schemas.microsoft.com/office/drawing/2014/main" id="{B8738DC8-53C0-E871-E0E7-A3531207FA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551774" y="3152826"/>
            <a:ext cx="1903809" cy="2343150"/>
          </a:xfrm>
          <a:prstGeom prst="rect">
            <a:avLst/>
          </a:prstGeom>
        </p:spPr>
      </p:pic>
      <p:pic>
        <p:nvPicPr>
          <p:cNvPr id="19" name="Picture 18" descr="A blue gears and progress bar&#10;&#10;Description automatically generated">
            <a:extLst>
              <a:ext uri="{FF2B5EF4-FFF2-40B4-BE49-F238E27FC236}">
                <a16:creationId xmlns:a16="http://schemas.microsoft.com/office/drawing/2014/main" id="{D7968F8D-4D7B-C057-1AD0-BF2A61EA19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407112" y="3152826"/>
            <a:ext cx="2152423" cy="1438210"/>
          </a:xfrm>
          <a:prstGeom prst="rect">
            <a:avLst/>
          </a:prstGeom>
        </p:spPr>
      </p:pic>
      <p:pic>
        <p:nvPicPr>
          <p:cNvPr id="23" name="Picture 22" descr="A hand writing a word&#10;&#10;Description automatically generated">
            <a:extLst>
              <a:ext uri="{FF2B5EF4-FFF2-40B4-BE49-F238E27FC236}">
                <a16:creationId xmlns:a16="http://schemas.microsoft.com/office/drawing/2014/main" id="{2E2FB792-A406-AF91-C2DB-F4FB924B2A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407112" y="4744391"/>
            <a:ext cx="2981325" cy="150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47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CEAB1-C71B-129A-F54E-46A66C64C4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95061" y="1241266"/>
            <a:ext cx="5428551" cy="315375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IN" sz="36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Keep up with the overwhelming pace at which requirements keep changing.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1F5BDA-0140-462B-933C-538752EEA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23335" y="396836"/>
            <a:ext cx="4992157" cy="6058999"/>
            <a:chOff x="6776508" y="396836"/>
            <a:chExt cx="4992157" cy="605899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8AE763C-C631-453B-A3A7-09499D0DB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C0C2E541-1E75-440D-A59A-C2B3AB867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36158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481FF14D-53DC-4EA3-8425-26F1B0F08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47266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15BD193E-8287-0DC3-429C-556977917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109764" y="1685503"/>
            <a:ext cx="3526244" cy="3486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89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bb759f6-5337-4dc5-b19b-e74b6da11f8f}" enabled="1" method="Standard" siteId="{41ff26dc-250f-4b13-8981-739be8610c21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4797</TotalTime>
  <Words>1221</Words>
  <Application>Microsoft Office PowerPoint</Application>
  <PresentationFormat>Widescreen</PresentationFormat>
  <Paragraphs>224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60" baseType="lpstr">
      <vt:lpstr>AmazonEmber</vt:lpstr>
      <vt:lpstr>Aptos</vt:lpstr>
      <vt:lpstr>Arial</vt:lpstr>
      <vt:lpstr>Calibri</vt:lpstr>
      <vt:lpstr>Century Gothic</vt:lpstr>
      <vt:lpstr>Lato</vt:lpstr>
      <vt:lpstr>PSTTCommons-Light</vt:lpstr>
      <vt:lpstr>Wingdings</vt:lpstr>
      <vt:lpstr>Wingdings 3</vt:lpstr>
      <vt:lpstr>Ion Boardroom</vt:lpstr>
      <vt:lpstr>Cloud Computing Concepts</vt:lpstr>
      <vt:lpstr>There’s a lot to know about the nuts and bolts of cloud computing.</vt:lpstr>
      <vt:lpstr>PowerPoint Presentation</vt:lpstr>
      <vt:lpstr>Cloud Principles</vt:lpstr>
      <vt:lpstr>Overview</vt:lpstr>
      <vt:lpstr>Cloud Services</vt:lpstr>
      <vt:lpstr>Cloud vs On-Premise</vt:lpstr>
      <vt:lpstr>Expanding Company requirements</vt:lpstr>
      <vt:lpstr>Keep up with the overwhelming pace at which requirements keep changing.</vt:lpstr>
      <vt:lpstr>Cloud Computing</vt:lpstr>
      <vt:lpstr>Characteristics</vt:lpstr>
      <vt:lpstr>Pillars</vt:lpstr>
      <vt:lpstr>Models</vt:lpstr>
      <vt:lpstr>Infrastructure As A Service</vt:lpstr>
      <vt:lpstr>Platform As A Service</vt:lpstr>
      <vt:lpstr>Software As A Service</vt:lpstr>
      <vt:lpstr>Shared Responsibility Model</vt:lpstr>
      <vt:lpstr>Cloud Deployment Models</vt:lpstr>
      <vt:lpstr>Public Cloud</vt:lpstr>
      <vt:lpstr>Private Cloud</vt:lpstr>
      <vt:lpstr>Hybrid Cloud</vt:lpstr>
      <vt:lpstr>Comparison</vt:lpstr>
      <vt:lpstr>Demo - Portal</vt:lpstr>
      <vt:lpstr>Cloud Networking</vt:lpstr>
      <vt:lpstr>Overview</vt:lpstr>
      <vt:lpstr>OSI Model</vt:lpstr>
      <vt:lpstr>OSI Model Summary </vt:lpstr>
      <vt:lpstr>Networking</vt:lpstr>
      <vt:lpstr>Protocol</vt:lpstr>
      <vt:lpstr>Access Types</vt:lpstr>
      <vt:lpstr>Summary</vt:lpstr>
      <vt:lpstr>Load Balancing</vt:lpstr>
      <vt:lpstr>Types</vt:lpstr>
      <vt:lpstr>Cloud Load Balancing Solutions</vt:lpstr>
      <vt:lpstr>DNS</vt:lpstr>
      <vt:lpstr>PowerPoint Presentation</vt:lpstr>
      <vt:lpstr>PowerPoint Presentation</vt:lpstr>
      <vt:lpstr>DNS Lookup</vt:lpstr>
      <vt:lpstr>DNS Records</vt:lpstr>
      <vt:lpstr>Cloud Storage</vt:lpstr>
      <vt:lpstr>PowerPoint Presentation</vt:lpstr>
      <vt:lpstr>Access Types</vt:lpstr>
      <vt:lpstr>Storage Containers </vt:lpstr>
      <vt:lpstr>Characteristics</vt:lpstr>
      <vt:lpstr>Demo</vt:lpstr>
      <vt:lpstr>Content Delivery Network</vt:lpstr>
      <vt:lpstr>Caching</vt:lpstr>
      <vt:lpstr>Benefits</vt:lpstr>
      <vt:lpstr>Cloud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Abhishek Kumar</dc:creator>
  <cp:lastModifiedBy>Gaurav K</cp:lastModifiedBy>
  <cp:revision>109</cp:revision>
  <dcterms:created xsi:type="dcterms:W3CDTF">2025-01-24T08:06:27Z</dcterms:created>
  <dcterms:modified xsi:type="dcterms:W3CDTF">2025-01-29T16:25:16Z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Ion Boardroom:10</vt:lpwstr>
  </property>
  <property fmtid="{D5CDD505-2E9C-101B-9397-08002B2CF9AE}" pid="3" name="ClassificationContentMarkingFooterText">
    <vt:lpwstr>SLB-Private</vt:lpwstr>
  </property>
</Properties>
</file>

<file path=docProps/thumbnail.jpeg>
</file>